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6" r:id="rId4"/>
    <p:sldId id="267" r:id="rId5"/>
    <p:sldId id="268" r:id="rId6"/>
    <p:sldId id="270" r:id="rId7"/>
    <p:sldId id="272" r:id="rId8"/>
    <p:sldId id="26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14" r:id="rId23"/>
    <p:sldId id="288" r:id="rId24"/>
    <p:sldId id="289" r:id="rId25"/>
    <p:sldId id="290" r:id="rId26"/>
    <p:sldId id="291" r:id="rId27"/>
    <p:sldId id="292" r:id="rId28"/>
    <p:sldId id="294" r:id="rId29"/>
    <p:sldId id="296" r:id="rId30"/>
    <p:sldId id="297" r:id="rId31"/>
    <p:sldId id="298" r:id="rId32"/>
    <p:sldId id="299" r:id="rId33"/>
    <p:sldId id="312" r:id="rId34"/>
    <p:sldId id="313" r:id="rId35"/>
    <p:sldId id="316" r:id="rId36"/>
    <p:sldId id="265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6BD"/>
    <a:srgbClr val="4472C4"/>
    <a:srgbClr val="2E2E2D"/>
    <a:srgbClr val="F2E200"/>
    <a:srgbClr val="B2DD83"/>
    <a:srgbClr val="66D0F5"/>
    <a:srgbClr val="F7F745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6" y="10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956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3918-E593-4314-B4D7-0A2ED229623D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BA61F-ED37-4744-BBD0-4D898B6A6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0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C14E0B3-3036-4255-A4F8-C33C0AA70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1" y="0"/>
            <a:ext cx="9111737" cy="6858000"/>
          </a:xfrm>
          <a:prstGeom prst="rect">
            <a:avLst/>
          </a:prstGeom>
        </p:spPr>
      </p:pic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xmlns="" id="{6FC154AD-5FBE-4F65-B778-2EA90CE81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09" y="646203"/>
            <a:ext cx="5046394" cy="22263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600" b="1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732A251-5AC7-459F-AD4F-DB97D831CD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70" y="6149164"/>
            <a:ext cx="2929200" cy="5952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B0CED60-5CB0-4A4B-9B42-0805DCDC3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0" r="-355" b="-1"/>
          <a:stretch/>
        </p:blipFill>
        <p:spPr>
          <a:xfrm>
            <a:off x="7344076" y="6102350"/>
            <a:ext cx="1523478" cy="6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9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9B42F602-C32A-4362-AC9B-FB214EB01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1" y="0"/>
            <a:ext cx="9111737" cy="6858000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2A0F257A-D388-4585-A4B7-2D82A92D3F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3657" y="1698619"/>
            <a:ext cx="1380226" cy="1820863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800" b="1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xmlns="" id="{DAB0E00A-B386-43D0-9581-1A721F9032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355" y="1924081"/>
            <a:ext cx="3959554" cy="33207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00"/>
              </a:lnSpc>
              <a:spcBef>
                <a:spcPts val="0"/>
              </a:spcBef>
              <a:buFontTx/>
              <a:buNone/>
              <a:defRPr sz="3700" b="1" u="sng" cap="all" baseline="0">
                <a:solidFill>
                  <a:srgbClr val="2E2E2D"/>
                </a:solidFill>
                <a:uFill>
                  <a:solidFill>
                    <a:schemeClr val="bg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BD9278B-0721-49F5-B89A-B0647AC69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48" y="6181725"/>
            <a:ext cx="1928801" cy="5952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4621119-3026-4659-ADEE-886DEE0A4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70" y="6149164"/>
            <a:ext cx="2929200" cy="5952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51CC135-2343-4FC0-A699-98289FDD9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0" r="-355" b="-1"/>
          <a:stretch/>
        </p:blipFill>
        <p:spPr>
          <a:xfrm>
            <a:off x="7344076" y="6102350"/>
            <a:ext cx="1523478" cy="6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DE 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0093DEE-3F8B-42F1-AACB-A521FB5CA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1" y="0"/>
            <a:ext cx="9111737" cy="68579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27D7CE0-7418-4846-8257-D2E9C0722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48" y="6181725"/>
            <a:ext cx="1928801" cy="5952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E54EA99-892F-42FF-8B57-41596A03C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70" y="6149164"/>
            <a:ext cx="2929200" cy="5952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BD162B9-80B5-4D79-93FA-7460552FE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0" r="-355" b="-1"/>
          <a:stretch/>
        </p:blipFill>
        <p:spPr>
          <a:xfrm>
            <a:off x="7344076" y="6102350"/>
            <a:ext cx="1523478" cy="6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1203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67D13EB4-3E0B-4FAE-B469-8B7BA3B76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38" y="1700135"/>
            <a:ext cx="8160097" cy="4138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500" b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700" b="1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2040"/>
              </a:lnSpc>
              <a:spcBef>
                <a:spcPts val="1200"/>
              </a:spcBef>
              <a:buFontTx/>
              <a:buNone/>
              <a:defRPr sz="1700" spc="-70" baseline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700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300" i="1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4260ECB7-987B-4ECE-B2AD-D7DFF072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7686512-01D2-4CC3-946F-0C66338FB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6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825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67D13EB4-3E0B-4FAE-B469-8B7BA3B76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9869" y="1359806"/>
            <a:ext cx="3776870" cy="4404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1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900"/>
              </a:lnSpc>
              <a:spcBef>
                <a:spcPts val="1200"/>
              </a:spcBef>
              <a:buFontTx/>
              <a:buNone/>
              <a:defRPr sz="1700" b="1" spc="-70" baseline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700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300" i="1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B50179F4-B99A-49CE-8B1E-DE914BBB9F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750" y="1450975"/>
            <a:ext cx="3905250" cy="42338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37207FC8-D532-4714-B9D3-03B9149D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F994425-8A81-4916-A254-858E724F4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5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 gauch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825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B50179F4-B99A-49CE-8B1E-DE914BBB9F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750" y="1450975"/>
            <a:ext cx="3905250" cy="42338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ACC4E544-404A-42C3-9A53-1062C95E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C1391A6-8CA2-47B7-819B-AC8E00DE6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825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xmlns="" id="{4EE969D2-1A60-4844-B088-357FD0CF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F31D6DD-8969-4B1F-BD88-278DBC49E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11835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4CB2178D-9520-4F70-8762-4EA3845E1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340" y="1630363"/>
            <a:ext cx="5436636" cy="41148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2C372671-1106-4831-A60C-1A1AAA0E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D464F87-4CD9-44DD-9A83-6B786AAF0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7856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4CB2178D-9520-4F70-8762-4EA3845E1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340" y="1232802"/>
            <a:ext cx="7961312" cy="439274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03B1B0A7-CBF4-44CD-94A5-25E77D369A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39" y="5665022"/>
            <a:ext cx="2902296" cy="288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i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39CAE965-5346-4F64-B00E-27E82499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FCAFA8F-BEE3-4AB1-B4D0-78E109468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2" r:id="rId4"/>
    <p:sldLayoutId id="2147483661" r:id="rId5"/>
    <p:sldLayoutId id="2147483665" r:id="rId6"/>
    <p:sldLayoutId id="2147483662" r:id="rId7"/>
    <p:sldLayoutId id="2147483663" r:id="rId8"/>
    <p:sldLayoutId id="2147483664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ombudsmanM3@mivb.brussels" TargetMode="External"/><Relationship Id="rId2" Type="http://schemas.openxmlformats.org/officeDocument/2006/relationships/hyperlink" Target="http://www.metro3.be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8062DAD-EA55-449B-BB1C-3454250AD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Nieuw</a:t>
            </a:r>
            <a:r>
              <a:rPr lang="en-US" dirty="0"/>
              <a:t> station </a:t>
            </a:r>
            <a:r>
              <a:rPr lang="fr-FR" dirty="0"/>
              <a:t>ALBERT</a:t>
            </a:r>
            <a:br>
              <a:rPr lang="fr-FR" dirty="0"/>
            </a:br>
            <a:endParaRPr lang="en-US" i="1" cap="small" dirty="0">
              <a:uFill>
                <a:solidFill>
                  <a:srgbClr val="00FFFF"/>
                </a:solidFill>
              </a:uFill>
              <a:latin typeface="Reef" panose="020F08030805040D0204" pitchFamily="34" charset="0"/>
              <a:cs typeface="Reef" panose="020F08030805040D0204" pitchFamily="34" charset="0"/>
            </a:endParaRPr>
          </a:p>
          <a:p>
            <a:pPr lvl="1"/>
            <a:r>
              <a:rPr lang="fr-FR" sz="1800" dirty="0"/>
              <a:t/>
            </a:r>
            <a:br>
              <a:rPr lang="fr-FR" sz="1800" dirty="0"/>
            </a:br>
            <a:r>
              <a:rPr lang="fr-FR" dirty="0" err="1"/>
              <a:t>Openbare</a:t>
            </a:r>
            <a:r>
              <a:rPr lang="fr-FR" dirty="0"/>
              <a:t> </a:t>
            </a:r>
            <a:r>
              <a:rPr lang="fr-FR" dirty="0" err="1"/>
              <a:t>bijeenkomst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Dinsdag</a:t>
            </a:r>
            <a:r>
              <a:rPr lang="fr-FR" dirty="0"/>
              <a:t> 17 </a:t>
            </a:r>
            <a:r>
              <a:rPr lang="fr-FR" dirty="0" err="1"/>
              <a:t>september</a:t>
            </a:r>
            <a:r>
              <a:rPr lang="fr-FR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90437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F836FB57-F206-4B29-A827-4C0FD95B6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F262642-F50D-4438-B380-69F6B5421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Verandering</a:t>
            </a:r>
            <a:r>
              <a:rPr lang="fr-FR" dirty="0"/>
              <a:t> van het station Albert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75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2CF3723-D7A9-4451-8F76-36AD96439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PROJE(C)T NO(O)RD – Albert / STIB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CA347FA-4033-4411-A0B9-1679AD6F14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Beslissingen van de Brusselse Hoofdstedelijke Regering </a:t>
            </a:r>
          </a:p>
          <a:p>
            <a:endParaRPr lang="nl-NL" dirty="0"/>
          </a:p>
          <a:p>
            <a:pPr lvl="2">
              <a:lnSpc>
                <a:spcPts val="1900"/>
              </a:lnSpc>
              <a:spcBef>
                <a:spcPts val="1200"/>
              </a:spcBef>
            </a:pPr>
            <a:r>
              <a:rPr lang="fr-FR" b="1" dirty="0" err="1">
                <a:solidFill>
                  <a:srgbClr val="59A6BD"/>
                </a:solidFill>
              </a:rPr>
              <a:t>Aanpassing</a:t>
            </a:r>
            <a:r>
              <a:rPr lang="fr-FR" b="1" dirty="0">
                <a:solidFill>
                  <a:srgbClr val="59A6BD"/>
                </a:solidFill>
              </a:rPr>
              <a:t> </a:t>
            </a:r>
            <a:r>
              <a:rPr lang="fr-FR" b="1" dirty="0" err="1">
                <a:solidFill>
                  <a:srgbClr val="59A6BD"/>
                </a:solidFill>
              </a:rPr>
              <a:t>opstelspoor</a:t>
            </a:r>
            <a:r>
              <a:rPr lang="fr-FR" b="1" dirty="0">
                <a:solidFill>
                  <a:srgbClr val="59A6BD"/>
                </a:solidFill>
              </a:rPr>
              <a:t> – </a:t>
            </a:r>
            <a:r>
              <a:rPr lang="fr-FR" b="1" dirty="0" err="1">
                <a:solidFill>
                  <a:srgbClr val="59A6BD"/>
                </a:solidFill>
              </a:rPr>
              <a:t>Noordstation</a:t>
            </a:r>
            <a:r>
              <a:rPr lang="fr-FR" i="1" dirty="0"/>
              <a:t/>
            </a:r>
            <a:br>
              <a:rPr lang="fr-FR" i="1" dirty="0"/>
            </a:br>
            <a:endParaRPr lang="fr-FR" i="1" dirty="0"/>
          </a:p>
          <a:p>
            <a:pPr lvl="2"/>
            <a:endParaRPr lang="fr-FR" i="1" dirty="0"/>
          </a:p>
          <a:p>
            <a:pPr lvl="2"/>
            <a:r>
              <a:rPr lang="fr-FR" b="1" dirty="0" err="1">
                <a:solidFill>
                  <a:srgbClr val="59A6BD"/>
                </a:solidFill>
              </a:rPr>
              <a:t>Aanpassing</a:t>
            </a:r>
            <a:r>
              <a:rPr lang="fr-FR" b="1" dirty="0">
                <a:solidFill>
                  <a:srgbClr val="59A6BD"/>
                </a:solidFill>
              </a:rPr>
              <a:t> </a:t>
            </a:r>
            <a:r>
              <a:rPr lang="fr-FR" b="1" dirty="0" err="1">
                <a:solidFill>
                  <a:srgbClr val="59A6BD"/>
                </a:solidFill>
              </a:rPr>
              <a:t>bestaande</a:t>
            </a:r>
            <a:r>
              <a:rPr lang="fr-FR" b="1" dirty="0">
                <a:solidFill>
                  <a:srgbClr val="59A6BD"/>
                </a:solidFill>
              </a:rPr>
              <a:t> stations en tunnels</a:t>
            </a:r>
            <a:r>
              <a:rPr lang="fr-FR" i="1" dirty="0"/>
              <a:t/>
            </a:r>
            <a:br>
              <a:rPr lang="fr-FR" i="1" dirty="0"/>
            </a:br>
            <a:endParaRPr lang="fr-FR" i="1" dirty="0"/>
          </a:p>
          <a:p>
            <a:pPr lvl="2"/>
            <a:endParaRPr lang="fr-FR" i="1" dirty="0"/>
          </a:p>
          <a:p>
            <a:pPr lvl="2"/>
            <a:r>
              <a:rPr lang="fr-FR" b="1" dirty="0">
                <a:solidFill>
                  <a:srgbClr val="59A6BD"/>
                </a:solidFill>
              </a:rPr>
              <a:t>Project </a:t>
            </a:r>
            <a:r>
              <a:rPr lang="fr-FR" b="1" dirty="0" err="1">
                <a:solidFill>
                  <a:srgbClr val="59A6BD"/>
                </a:solidFill>
              </a:rPr>
              <a:t>Toots</a:t>
            </a:r>
            <a:r>
              <a:rPr lang="fr-FR" b="1" dirty="0">
                <a:solidFill>
                  <a:srgbClr val="59A6BD"/>
                </a:solidFill>
              </a:rPr>
              <a:t> Thielemans </a:t>
            </a:r>
            <a:br>
              <a:rPr lang="fr-FR" b="1" dirty="0">
                <a:solidFill>
                  <a:srgbClr val="59A6BD"/>
                </a:solidFill>
              </a:rPr>
            </a:br>
            <a:endParaRPr lang="fr-FR" b="1" dirty="0">
              <a:solidFill>
                <a:srgbClr val="59A6BD"/>
              </a:solidFill>
            </a:endParaRPr>
          </a:p>
          <a:p>
            <a:pPr lvl="1"/>
            <a:r>
              <a:rPr lang="fr-FR" dirty="0"/>
              <a:t>Project Albert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2A74A90C-A5D3-4959-B98D-EE82EAC244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91" y="1175302"/>
            <a:ext cx="2736000" cy="5074506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10D67CC-25C8-4ADC-9DF8-6DEE7EFB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50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BA8F30A-C141-4DAE-A267-3BF16C0FD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Liggingsplan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7DBD884-A994-434C-B701-E9389C69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427036DE-B9EB-4139-87C8-388C79AE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r="495"/>
          <a:stretch/>
        </p:blipFill>
        <p:spPr>
          <a:xfrm>
            <a:off x="433388" y="1820425"/>
            <a:ext cx="8277224" cy="3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BA8F30A-C141-4DAE-A267-3BF16C0FD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Toegang</a:t>
            </a:r>
            <a:r>
              <a:rPr lang="fr-FR" dirty="0"/>
              <a:t> station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7DBD884-A994-434C-B701-E9389C69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Espace réservé pour une image  8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1F9C721E-D77B-43AE-89D9-EC200281CB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b="9616"/>
          <a:stretch>
            <a:fillRect/>
          </a:stretch>
        </p:blipFill>
        <p:spPr>
          <a:xfrm>
            <a:off x="963144" y="1966449"/>
            <a:ext cx="7397386" cy="4081592"/>
          </a:xfrm>
        </p:spPr>
      </p:pic>
    </p:spTree>
    <p:extLst>
      <p:ext uri="{BB962C8B-B14F-4D97-AF65-F5344CB8AC3E}">
        <p14:creationId xmlns:p14="http://schemas.microsoft.com/office/powerpoint/2010/main" val="186889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FB754373-15F1-41DB-9691-D8A25E1E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1331445"/>
          </a:xfrm>
        </p:spPr>
        <p:txBody>
          <a:bodyPr/>
          <a:lstStyle/>
          <a:p>
            <a:r>
              <a:rPr lang="fr-BE" altLang="fr-FR" dirty="0" err="1"/>
              <a:t>Huidige</a:t>
            </a:r>
            <a:r>
              <a:rPr lang="fr-BE" altLang="fr-FR" dirty="0"/>
              <a:t> </a:t>
            </a:r>
            <a:r>
              <a:rPr lang="fr-BE" altLang="fr-FR" dirty="0" err="1"/>
              <a:t>toestand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5BC17BB-FCF9-49BD-97DA-2C24A026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4AC8588C-7EA3-4DCE-A817-96EB8BE4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9" y="3096044"/>
            <a:ext cx="3113092" cy="20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DED289-5646-4EF6-9C25-F3FE68CC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45" y="4105905"/>
            <a:ext cx="2660598" cy="1899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25">
            <a:extLst>
              <a:ext uri="{FF2B5EF4-FFF2-40B4-BE49-F238E27FC236}">
                <a16:creationId xmlns:a16="http://schemas.microsoft.com/office/drawing/2014/main" xmlns="" id="{AF5C48B0-B419-4D82-818F-1C53166E4E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/>
          <a:stretch/>
        </p:blipFill>
        <p:spPr bwMode="auto">
          <a:xfrm>
            <a:off x="3566909" y="2174217"/>
            <a:ext cx="2660598" cy="15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4">
            <a:extLst>
              <a:ext uri="{FF2B5EF4-FFF2-40B4-BE49-F238E27FC236}">
                <a16:creationId xmlns:a16="http://schemas.microsoft.com/office/drawing/2014/main" xmlns="" id="{3C1481C9-F3DC-404E-951C-36C4638AA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45" y="2270370"/>
            <a:ext cx="2660598" cy="149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193CE7-17FD-4250-8048-868AD186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09" y="4105905"/>
            <a:ext cx="2660598" cy="1910536"/>
          </a:xfrm>
          <a:prstGeom prst="rect">
            <a:avLst/>
          </a:prstGeom>
          <a:noFill/>
          <a:ln w="9525">
            <a:solidFill>
              <a:srgbClr val="1339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1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54E53154-9480-4616-B400-1C5C8DB0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Niveau -1 TRAMS		</a:t>
            </a:r>
          </a:p>
          <a:p>
            <a:endParaRPr lang="fr-FR" dirty="0"/>
          </a:p>
        </p:txBody>
      </p:sp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30216243-EE51-404A-858C-956A010616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b="6451"/>
          <a:stretch>
            <a:fillRect/>
          </a:stretch>
        </p:blipFill>
        <p:spPr/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640E263-635C-488A-B8DC-54134495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54E53154-9480-4616-B400-1C5C8DB0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Niveau -1 TRAMS		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640E263-635C-488A-B8DC-54134495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8" name="Espace réservé pour une image  7" descr="Une image contenant intérieur, plafond, plancher, mur&#10;&#10;Description générée automatiquement">
            <a:extLst>
              <a:ext uri="{FF2B5EF4-FFF2-40B4-BE49-F238E27FC236}">
                <a16:creationId xmlns:a16="http://schemas.microsoft.com/office/drawing/2014/main" xmlns="" id="{8BAFA2A0-50ED-4FDB-BE33-E29B8B92CE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r="6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828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54E53154-9480-4616-B400-1C5C8DB0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Niveau -2 METRO		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640E263-635C-488A-B8DC-54134495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14D00A46-2260-4113-9EC4-31DEB3F42A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0" b="13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446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54E53154-9480-4616-B400-1C5C8DB0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Niveau -2 METRO		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640E263-635C-488A-B8DC-54134495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8" name="Espace réservé pour une image  7" descr="Une image contenant intérieur, plafond, bâtiment&#10;&#10;Description générée automatiquement">
            <a:extLst>
              <a:ext uri="{FF2B5EF4-FFF2-40B4-BE49-F238E27FC236}">
                <a16:creationId xmlns:a16="http://schemas.microsoft.com/office/drawing/2014/main" xmlns="" id="{8D05FA96-1861-4FCC-9BE8-C9C42EC564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6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843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FD514C-93F8-44D1-9313-640D96DED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639417"/>
          </a:xfrm>
        </p:spPr>
        <p:txBody>
          <a:bodyPr/>
          <a:lstStyle/>
          <a:p>
            <a:r>
              <a:rPr lang="fr-FR" dirty="0" err="1"/>
              <a:t>Toegangkelijkheid</a:t>
            </a:r>
            <a:r>
              <a:rPr lang="fr-FR" dirty="0"/>
              <a:t> PBM</a:t>
            </a: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B3BBC91-2997-4D9C-9E78-52E8FC15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859A7F8D-60A7-4570-AAB9-8B5661B1AE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12" y="966651"/>
            <a:ext cx="3074294" cy="5076000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BB3AF154-BC08-4D6E-B0D1-B65B0F93CD97}"/>
              </a:ext>
            </a:extLst>
          </p:cNvPr>
          <p:cNvSpPr txBox="1"/>
          <p:nvPr/>
        </p:nvSpPr>
        <p:spPr>
          <a:xfrm>
            <a:off x="3630259" y="1628557"/>
            <a:ext cx="1990601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FR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Wegniveau</a:t>
            </a:r>
            <a:endParaRPr lang="fr-FR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5A9168-93E0-4ECD-862C-C5425FCB481F}"/>
              </a:ext>
            </a:extLst>
          </p:cNvPr>
          <p:cNvSpPr txBox="1"/>
          <p:nvPr/>
        </p:nvSpPr>
        <p:spPr>
          <a:xfrm>
            <a:off x="3630260" y="3460523"/>
            <a:ext cx="1818056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FR" sz="2500" b="1" dirty="0">
                <a:solidFill>
                  <a:srgbClr val="F2E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 -1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F6B7F986-29EC-4ECD-A6EB-177AE72E2981}"/>
              </a:ext>
            </a:extLst>
          </p:cNvPr>
          <p:cNvSpPr txBox="1"/>
          <p:nvPr/>
        </p:nvSpPr>
        <p:spPr>
          <a:xfrm>
            <a:off x="3638968" y="5018889"/>
            <a:ext cx="2215691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FR" sz="2500" b="1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 -2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xmlns="" id="{E05AD8DC-0307-486C-875D-6E50F9FA9005}"/>
              </a:ext>
            </a:extLst>
          </p:cNvPr>
          <p:cNvSpPr txBox="1"/>
          <p:nvPr/>
        </p:nvSpPr>
        <p:spPr>
          <a:xfrm>
            <a:off x="601205" y="2775600"/>
            <a:ext cx="32105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700" dirty="0">
                <a:solidFill>
                  <a:srgbClr val="59A6BD"/>
                </a:solidFill>
              </a:rPr>
              <a:t>5 </a:t>
            </a:r>
            <a:r>
              <a:rPr lang="fr-BE" sz="1700" dirty="0" err="1">
                <a:solidFill>
                  <a:srgbClr val="59A6BD"/>
                </a:solidFill>
              </a:rPr>
              <a:t>nieuwe</a:t>
            </a:r>
            <a:r>
              <a:rPr lang="fr-BE" sz="1700" dirty="0">
                <a:solidFill>
                  <a:srgbClr val="59A6BD"/>
                </a:solidFill>
              </a:rPr>
              <a:t> </a:t>
            </a:r>
            <a:r>
              <a:rPr lang="fr-BE" sz="1700" dirty="0" err="1">
                <a:solidFill>
                  <a:srgbClr val="59A6BD"/>
                </a:solidFill>
              </a:rPr>
              <a:t>liften</a:t>
            </a:r>
            <a:r>
              <a:rPr lang="fr-BE" sz="1700" dirty="0">
                <a:solidFill>
                  <a:srgbClr val="59A6BD"/>
                </a:solidFill>
              </a:rPr>
              <a:t>  </a:t>
            </a:r>
            <a:br>
              <a:rPr lang="fr-BE" sz="1700" dirty="0">
                <a:solidFill>
                  <a:srgbClr val="59A6BD"/>
                </a:solidFill>
              </a:rPr>
            </a:br>
            <a:r>
              <a:rPr lang="fr-BE" sz="1700" dirty="0" err="1">
                <a:solidFill>
                  <a:srgbClr val="59A6BD"/>
                </a:solidFill>
              </a:rPr>
              <a:t>inclusief</a:t>
            </a:r>
            <a:r>
              <a:rPr lang="fr-BE" sz="1700" dirty="0">
                <a:solidFill>
                  <a:srgbClr val="59A6BD"/>
                </a:solidFill>
              </a:rPr>
              <a:t> 2 op </a:t>
            </a:r>
            <a:r>
              <a:rPr lang="fr-BE" sz="1700" dirty="0" err="1">
                <a:solidFill>
                  <a:srgbClr val="59A6BD"/>
                </a:solidFill>
              </a:rPr>
              <a:t>wegniveau</a:t>
            </a:r>
            <a:endParaRPr lang="fr-BE" sz="1700" dirty="0">
              <a:solidFill>
                <a:srgbClr val="59A6BD"/>
              </a:solidFill>
            </a:endParaRPr>
          </a:p>
          <a:p>
            <a:endParaRPr lang="fr-BE" sz="1700" dirty="0"/>
          </a:p>
          <a:p>
            <a:endParaRPr lang="fr-BE" sz="1700" dirty="0"/>
          </a:p>
          <a:p>
            <a:r>
              <a:rPr lang="fr-BE" sz="1700" dirty="0" err="1">
                <a:solidFill>
                  <a:srgbClr val="59A6BD"/>
                </a:solidFill>
              </a:rPr>
              <a:t>Vervanging</a:t>
            </a:r>
            <a:r>
              <a:rPr lang="fr-BE" sz="1700" dirty="0">
                <a:solidFill>
                  <a:srgbClr val="59A6BD"/>
                </a:solidFill>
              </a:rPr>
              <a:t> van </a:t>
            </a:r>
            <a:r>
              <a:rPr lang="fr-BE" sz="1700" dirty="0" err="1">
                <a:solidFill>
                  <a:srgbClr val="59A6BD"/>
                </a:solidFill>
              </a:rPr>
              <a:t>alle</a:t>
            </a:r>
            <a:r>
              <a:rPr lang="fr-BE" sz="1700" dirty="0">
                <a:solidFill>
                  <a:srgbClr val="59A6BD"/>
                </a:solidFill>
              </a:rPr>
              <a:t> </a:t>
            </a:r>
            <a:r>
              <a:rPr lang="fr-BE" sz="1700" dirty="0" err="1">
                <a:solidFill>
                  <a:srgbClr val="59A6BD"/>
                </a:solidFill>
              </a:rPr>
              <a:t>roltrappen</a:t>
            </a:r>
            <a:endParaRPr lang="fr-BE" sz="1700" dirty="0">
              <a:solidFill>
                <a:srgbClr val="59A6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7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75A04F3-0E62-4A89-A2B3-D1B149422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E1E4CD9-4D44-4C85-A923-B6DDE03BBB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Meer </a:t>
            </a:r>
            <a:r>
              <a:rPr lang="en-US" dirty="0" err="1"/>
              <a:t>mobiliteit</a:t>
            </a:r>
            <a:r>
              <a:rPr lang="en-US" dirty="0"/>
              <a:t> in de </a:t>
            </a:r>
            <a:r>
              <a:rPr lang="en-US" dirty="0" err="1"/>
              <a:t>stad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383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EB1CC0F-EEBC-4535-BDCF-201E2EA0D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28808F6-CC83-4773-AA02-FDEB65974F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Werf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Voorbereidende</a:t>
            </a:r>
            <a:r>
              <a:rPr lang="fr-FR" dirty="0"/>
              <a:t> </a:t>
            </a:r>
            <a:r>
              <a:rPr lang="fr-FR" dirty="0" err="1"/>
              <a:t>fases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092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FAEAE7A4-6610-4FBF-B94C-65697ADE6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Verwachte</a:t>
            </a:r>
            <a:r>
              <a:rPr lang="fr-FR" dirty="0"/>
              <a:t> planning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BBB524E-C50D-42A2-B4A6-AFC373BF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5D208E70-6A50-4771-BF8A-8F03A9262F13}"/>
              </a:ext>
            </a:extLst>
          </p:cNvPr>
          <p:cNvGrpSpPr/>
          <p:nvPr/>
        </p:nvGrpSpPr>
        <p:grpSpPr>
          <a:xfrm>
            <a:off x="509677" y="2300452"/>
            <a:ext cx="8124646" cy="2330122"/>
            <a:chOff x="632337" y="3852953"/>
            <a:chExt cx="8124646" cy="2330122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D832C705-7FB9-42C3-A63B-26E2FAD4A070}"/>
                </a:ext>
              </a:extLst>
            </p:cNvPr>
            <p:cNvSpPr/>
            <p:nvPr/>
          </p:nvSpPr>
          <p:spPr>
            <a:xfrm>
              <a:off x="632337" y="3852954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9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 err="1"/>
                <a:t>Voorbereiden</a:t>
              </a:r>
              <a:r>
                <a:rPr lang="fr-FR" sz="1300" kern="1200" dirty="0"/>
                <a:t>-de</a:t>
              </a:r>
              <a:r>
                <a:rPr lang="fr-FR" sz="1300" dirty="0"/>
                <a:t> </a:t>
              </a:r>
              <a:r>
                <a:rPr lang="fr-FR" sz="1300" kern="1200" dirty="0" err="1"/>
                <a:t>werken</a:t>
              </a:r>
              <a:endParaRPr lang="fr-FR" sz="1300" kern="1200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8186A708-1F8B-4C3D-8F9F-AA9BE041EFEE}"/>
                </a:ext>
              </a:extLst>
            </p:cNvPr>
            <p:cNvSpPr/>
            <p:nvPr/>
          </p:nvSpPr>
          <p:spPr>
            <a:xfrm>
              <a:off x="2225310" y="3852954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6BD">
                <a:alpha val="90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Start </a:t>
              </a:r>
              <a:r>
                <a:rPr lang="fr-FR" sz="1300" kern="1200" dirty="0" err="1"/>
                <a:t>werf</a:t>
              </a:r>
              <a:r>
                <a:rPr lang="fr-FR" sz="1300" kern="1200" dirty="0"/>
                <a:t> Jupiter</a:t>
              </a: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33C00ADC-8598-49D2-ADA4-D7693F066DDA}"/>
                </a:ext>
              </a:extLst>
            </p:cNvPr>
            <p:cNvSpPr/>
            <p:nvPr/>
          </p:nvSpPr>
          <p:spPr>
            <a:xfrm>
              <a:off x="3820778" y="3852953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6BD">
                <a:alpha val="90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 err="1"/>
                <a:t>Aankomst</a:t>
              </a:r>
              <a:r>
                <a:rPr lang="fr-FR" sz="1300" b="1" kern="1200" dirty="0"/>
                <a:t> </a:t>
              </a:r>
              <a:r>
                <a:rPr lang="fr-FR" sz="1300" b="1" kern="1200" dirty="0" err="1"/>
                <a:t>metro</a:t>
              </a:r>
              <a:endParaRPr lang="fr-FR" sz="1300" kern="1200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24522FFF-0FC8-4596-A6D4-73F1B094A333}"/>
                </a:ext>
              </a:extLst>
            </p:cNvPr>
            <p:cNvSpPr/>
            <p:nvPr/>
          </p:nvSpPr>
          <p:spPr>
            <a:xfrm>
              <a:off x="5448219" y="3852953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6BD">
                <a:alpha val="90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/>
                <a:t>Start </a:t>
              </a:r>
              <a:r>
                <a:rPr lang="fr-FR" sz="1300" b="1" kern="1200" dirty="0" err="1"/>
                <a:t>werf</a:t>
              </a:r>
              <a:r>
                <a:rPr lang="fr-FR" sz="1300" b="1" kern="1200" dirty="0"/>
                <a:t> </a:t>
              </a:r>
              <a:r>
                <a:rPr lang="fr-FR" sz="1300" b="1" kern="1200" dirty="0" err="1"/>
                <a:t>toegang</a:t>
              </a:r>
              <a:r>
                <a:rPr lang="fr-FR" sz="1300" b="1" kern="1200" dirty="0"/>
                <a:t> Albert</a:t>
              </a:r>
              <a:endParaRPr lang="fr-FR" sz="1300" kern="1200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55685513-8125-4B67-A0E5-B366E0EBE32B}"/>
                </a:ext>
              </a:extLst>
            </p:cNvPr>
            <p:cNvSpPr/>
            <p:nvPr/>
          </p:nvSpPr>
          <p:spPr>
            <a:xfrm>
              <a:off x="6992983" y="3852953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pattFill prst="pct50">
              <a:fgClr>
                <a:srgbClr val="59A6BD"/>
              </a:fgClr>
              <a:bgClr>
                <a:schemeClr val="bg1"/>
              </a:bgClr>
            </a:patt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algn="ctr" defTabSz="577850">
                <a:lnSpc>
                  <a:spcPts val="1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spc="-50" dirty="0" err="1"/>
                <a:t>Intermodaal</a:t>
              </a:r>
              <a:r>
                <a:rPr lang="fr-FR" sz="1300" spc="-50" dirty="0"/>
                <a:t> </a:t>
              </a:r>
              <a:r>
                <a:rPr lang="fr-FR" sz="1300" spc="-50" dirty="0" err="1"/>
                <a:t>knooppunt</a:t>
              </a:r>
              <a:r>
                <a:rPr lang="fr-FR" sz="1300" spc="-50" dirty="0"/>
                <a:t> </a:t>
              </a:r>
              <a:r>
                <a:rPr lang="fr-FR" sz="1300" spc="-50" dirty="0" err="1"/>
                <a:t>metro</a:t>
              </a:r>
              <a:r>
                <a:rPr lang="fr-FR" sz="1300" spc="-50" dirty="0"/>
                <a:t>, tram 51, tram 4, tram 7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5AE4A82-4267-4AC3-8B5B-97ABFC21CEE4}"/>
                </a:ext>
              </a:extLst>
            </p:cNvPr>
            <p:cNvSpPr/>
            <p:nvPr/>
          </p:nvSpPr>
          <p:spPr>
            <a:xfrm>
              <a:off x="2217848" y="4701026"/>
              <a:ext cx="1387501" cy="14820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fr-BE" sz="1200" dirty="0">
                  <a:solidFill>
                    <a:schemeClr val="tx1"/>
                  </a:solidFill>
                </a:rPr>
                <a:t>2020-2023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BE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BE" sz="1200" dirty="0" err="1">
                  <a:solidFill>
                    <a:schemeClr val="tx1"/>
                  </a:solidFill>
                </a:rPr>
                <a:t>Aanleg</a:t>
              </a:r>
              <a:r>
                <a:rPr lang="fr-BE" sz="1200" dirty="0">
                  <a:solidFill>
                    <a:schemeClr val="tx1"/>
                  </a:solidFill>
                </a:rPr>
                <a:t> </a:t>
              </a:r>
              <a:r>
                <a:rPr lang="fr-BE" sz="1200" dirty="0" err="1">
                  <a:solidFill>
                    <a:schemeClr val="tx1"/>
                  </a:solidFill>
                </a:rPr>
                <a:t>eindhalte</a:t>
              </a:r>
              <a:r>
                <a:rPr lang="fr-BE" sz="1200" dirty="0">
                  <a:solidFill>
                    <a:schemeClr val="tx1"/>
                  </a:solidFill>
                </a:rPr>
                <a:t> 51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BE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BE" sz="1200" dirty="0" err="1">
                  <a:solidFill>
                    <a:schemeClr val="tx1"/>
                  </a:solidFill>
                </a:rPr>
                <a:t>Voorbereiding</a:t>
              </a:r>
              <a:r>
                <a:rPr lang="fr-BE" sz="1200" dirty="0">
                  <a:solidFill>
                    <a:schemeClr val="tx1"/>
                  </a:solidFill>
                </a:rPr>
                <a:t> </a:t>
              </a:r>
              <a:r>
                <a:rPr lang="fr-BE" sz="1200" dirty="0" err="1">
                  <a:solidFill>
                    <a:schemeClr val="tx1"/>
                  </a:solidFill>
                </a:rPr>
                <a:t>opstelspoor</a:t>
              </a:r>
              <a:r>
                <a:rPr lang="fr-BE" sz="1200" dirty="0">
                  <a:solidFill>
                    <a:schemeClr val="tx1"/>
                  </a:solidFill>
                </a:rPr>
                <a:t> métro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BE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BE" sz="1200" dirty="0" err="1">
                  <a:solidFill>
                    <a:schemeClr val="tx1"/>
                  </a:solidFill>
                </a:rPr>
                <a:t>Aanleg</a:t>
              </a:r>
              <a:r>
                <a:rPr lang="fr-BE" sz="1200" dirty="0">
                  <a:solidFill>
                    <a:schemeClr val="tx1"/>
                  </a:solidFill>
                </a:rPr>
                <a:t> station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33F58F6-4138-41DA-B1B6-BCA71A113BBB}"/>
                </a:ext>
              </a:extLst>
            </p:cNvPr>
            <p:cNvSpPr/>
            <p:nvPr/>
          </p:nvSpPr>
          <p:spPr>
            <a:xfrm>
              <a:off x="3836764" y="4701026"/>
              <a:ext cx="1380039" cy="13626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2024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FR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FR" sz="1200" dirty="0" err="1">
                  <a:solidFill>
                    <a:schemeClr val="tx1"/>
                  </a:solidFill>
                </a:rPr>
                <a:t>Ombouw</a:t>
              </a:r>
              <a:r>
                <a:rPr lang="fr-FR" sz="1200" dirty="0">
                  <a:solidFill>
                    <a:schemeClr val="tx1"/>
                  </a:solidFill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</a:rPr>
                <a:t>premetro</a:t>
              </a:r>
              <a:r>
                <a:rPr lang="fr-FR" sz="1200" dirty="0">
                  <a:solidFill>
                    <a:schemeClr val="tx1"/>
                  </a:solidFill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</a:rPr>
                <a:t>tot</a:t>
              </a:r>
              <a:r>
                <a:rPr lang="fr-FR" sz="1200" dirty="0">
                  <a:solidFill>
                    <a:schemeClr val="tx1"/>
                  </a:solidFill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</a:rPr>
                <a:t>metro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2DD7F7A-1687-4ED1-87E5-B1B0619112B4}"/>
                </a:ext>
              </a:extLst>
            </p:cNvPr>
            <p:cNvSpPr/>
            <p:nvPr/>
          </p:nvSpPr>
          <p:spPr>
            <a:xfrm>
              <a:off x="5448218" y="4694676"/>
              <a:ext cx="1380039" cy="136897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2024-2025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FR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FR" sz="1200" dirty="0" err="1">
                  <a:solidFill>
                    <a:schemeClr val="tx1"/>
                  </a:solidFill>
                </a:rPr>
                <a:t>Aanleg</a:t>
              </a:r>
              <a:r>
                <a:rPr lang="fr-FR" sz="1200" dirty="0">
                  <a:solidFill>
                    <a:schemeClr val="tx1"/>
                  </a:solidFill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</a:rPr>
                <a:t>eindhalte</a:t>
              </a:r>
              <a:r>
                <a:rPr lang="fr-FR" sz="1200" dirty="0">
                  <a:solidFill>
                    <a:schemeClr val="tx1"/>
                  </a:solidFill>
                </a:rPr>
                <a:t> tram 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74B8B2F-8E09-415B-A956-A2E33B4D9F77}"/>
                </a:ext>
              </a:extLst>
            </p:cNvPr>
            <p:cNvSpPr/>
            <p:nvPr/>
          </p:nvSpPr>
          <p:spPr>
            <a:xfrm>
              <a:off x="7016546" y="4701026"/>
              <a:ext cx="1387501" cy="1368979"/>
            </a:xfrm>
            <a:prstGeom prst="rect">
              <a:avLst/>
            </a:prstGeom>
            <a:pattFill prst="pct5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TBD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FR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FR" sz="1200" dirty="0" err="1">
                  <a:solidFill>
                    <a:schemeClr val="tx1"/>
                  </a:solidFill>
                </a:rPr>
                <a:t>Aanleg</a:t>
              </a:r>
              <a:r>
                <a:rPr lang="fr-FR" sz="1200" dirty="0">
                  <a:solidFill>
                    <a:schemeClr val="tx1"/>
                  </a:solidFill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</a:rPr>
                <a:t>voor</a:t>
              </a:r>
              <a:r>
                <a:rPr lang="fr-FR" sz="1200" dirty="0">
                  <a:solidFill>
                    <a:schemeClr val="tx1"/>
                  </a:solidFill>
                </a:rPr>
                <a:t> tram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68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491A8BB-6B14-4C50-A02A-1902D78BC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VIVAQUA</a:t>
            </a:r>
            <a:r>
              <a:rPr lang="fr-FR" dirty="0"/>
              <a:t> : </a:t>
            </a:r>
            <a:r>
              <a:rPr lang="fr-BE" dirty="0" err="1"/>
              <a:t>riool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0EDEB88-FF7C-4FEE-B47A-7C2C5854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29F069B-333E-4F16-86B5-3CE1AFC188FC}"/>
              </a:ext>
            </a:extLst>
          </p:cNvPr>
          <p:cNvSpPr txBox="1"/>
          <p:nvPr/>
        </p:nvSpPr>
        <p:spPr>
          <a:xfrm>
            <a:off x="596348" y="1112837"/>
            <a:ext cx="3532815" cy="954107"/>
          </a:xfrm>
          <a:prstGeom prst="rect">
            <a:avLst/>
          </a:prstGeom>
          <a:solidFill>
            <a:srgbClr val="59A6B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0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Installatie van nieuwe riool aan de oneven kant vanaf 23/09 tot 04/11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2A5B39-8350-4682-B68B-85B8516B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93" y="4439307"/>
            <a:ext cx="4626697" cy="1824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AFAFA9-3203-4F2A-95EC-D010230F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1" y="2495855"/>
            <a:ext cx="8469297" cy="18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50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BF144907-77A9-4170-84A7-BC19E1E607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851831"/>
            <a:ext cx="7704000" cy="4819943"/>
          </a:xfr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491A8BB-6B14-4C50-A02A-1902D78BC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8" y="327234"/>
            <a:ext cx="8451129" cy="785603"/>
          </a:xfrm>
        </p:spPr>
        <p:txBody>
          <a:bodyPr/>
          <a:lstStyle/>
          <a:p>
            <a:r>
              <a:rPr lang="nl-NL" dirty="0"/>
              <a:t>Gemeenschappelijke geul </a:t>
            </a:r>
            <a:r>
              <a:rPr lang="nl-NL" dirty="0" err="1"/>
              <a:t>Sibelga</a:t>
            </a:r>
            <a:r>
              <a:rPr lang="nl-NL" dirty="0"/>
              <a:t>, </a:t>
            </a:r>
            <a:r>
              <a:rPr lang="nl-NL" dirty="0" err="1"/>
              <a:t>hydrobu</a:t>
            </a:r>
            <a:r>
              <a:rPr lang="nl-NL" dirty="0"/>
              <a:t>, </a:t>
            </a:r>
            <a:r>
              <a:rPr lang="nl-NL" dirty="0" err="1"/>
              <a:t>Irisnet</a:t>
            </a:r>
            <a:endParaRPr lang="fr-FR" dirty="0"/>
          </a:p>
          <a:p>
            <a:r>
              <a:rPr lang="fr-FR" sz="3000" i="1" dirty="0"/>
              <a:t> 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0EDEB88-FF7C-4FEE-B47A-7C2C5854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C16B4A8-FF5C-4D61-A156-A58D820513F1}"/>
              </a:ext>
            </a:extLst>
          </p:cNvPr>
          <p:cNvSpPr txBox="1"/>
          <p:nvPr/>
        </p:nvSpPr>
        <p:spPr>
          <a:xfrm>
            <a:off x="596349" y="1618902"/>
            <a:ext cx="3532814" cy="1384995"/>
          </a:xfrm>
          <a:prstGeom prst="rect">
            <a:avLst/>
          </a:prstGeom>
          <a:solidFill>
            <a:srgbClr val="59A6BD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2de </a:t>
            </a: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N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Installatie nieuwe buizen (verdeling van water, gas en elektriciteit in een gemeenschappelijke geul) vanaf 28/10/19 tot 20/12/19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25C3694-9842-4EA3-AB61-852B52A7B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4" t="-23459"/>
          <a:stretch/>
        </p:blipFill>
        <p:spPr>
          <a:xfrm>
            <a:off x="7697971" y="6081823"/>
            <a:ext cx="769569" cy="5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2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491A8BB-6B14-4C50-A02A-1902D78BC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8" y="327234"/>
            <a:ext cx="8451129" cy="785603"/>
          </a:xfrm>
        </p:spPr>
        <p:txBody>
          <a:bodyPr/>
          <a:lstStyle/>
          <a:p>
            <a:r>
              <a:rPr lang="fr-FR" dirty="0"/>
              <a:t>VIVAQUA : </a:t>
            </a:r>
            <a:r>
              <a:rPr lang="fr-BE" dirty="0" err="1"/>
              <a:t>riool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0EDEB88-FF7C-4FEE-B47A-7C2C5854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8" name="Espace réservé pour une image  7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DFCE07CD-399B-46B5-A810-2F009A25EE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4254" b="8659"/>
          <a:stretch/>
        </p:blipFill>
        <p:spPr>
          <a:xfrm>
            <a:off x="586340" y="2064048"/>
            <a:ext cx="7961312" cy="401238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2C52733-A162-41F8-A980-0C8D0450636C}"/>
              </a:ext>
            </a:extLst>
          </p:cNvPr>
          <p:cNvSpPr txBox="1"/>
          <p:nvPr/>
        </p:nvSpPr>
        <p:spPr>
          <a:xfrm>
            <a:off x="586338" y="1618902"/>
            <a:ext cx="3532815" cy="1015663"/>
          </a:xfrm>
          <a:prstGeom prst="rect">
            <a:avLst/>
          </a:prstGeom>
          <a:solidFill>
            <a:srgbClr val="59A6BD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3de </a:t>
            </a: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N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Installatie nieuwe riool vanaf 06/01/20 tot 06/03/20</a:t>
            </a:r>
          </a:p>
        </p:txBody>
      </p:sp>
    </p:spTree>
    <p:extLst>
      <p:ext uri="{BB962C8B-B14F-4D97-AF65-F5344CB8AC3E}">
        <p14:creationId xmlns:p14="http://schemas.microsoft.com/office/powerpoint/2010/main" val="249496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2259AE9-B094-4A15-B8E3-65FC5323E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76D9749-2F27-4DDE-8BBC-BDBB2697C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3504" y="1924081"/>
            <a:ext cx="5008604" cy="3320780"/>
          </a:xfrm>
        </p:spPr>
        <p:txBody>
          <a:bodyPr/>
          <a:lstStyle/>
          <a:p>
            <a:r>
              <a:rPr lang="nl-NL" dirty="0"/>
              <a:t>Werf – Veranderingswerken </a:t>
            </a:r>
            <a:br>
              <a:rPr lang="nl-NL" dirty="0"/>
            </a:br>
            <a:r>
              <a:rPr lang="nl-NL" dirty="0"/>
              <a:t>van het station : </a:t>
            </a:r>
            <a:br>
              <a:rPr lang="nl-NL" dirty="0"/>
            </a:br>
            <a:r>
              <a:rPr lang="nl-NL" dirty="0"/>
              <a:t>impact op wegniveau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58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796FEEBE-8FEF-4144-B772-BDC2F390A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345010" cy="825705"/>
          </a:xfrm>
        </p:spPr>
        <p:txBody>
          <a:bodyPr/>
          <a:lstStyle/>
          <a:p>
            <a:r>
              <a:rPr lang="fr-LU" dirty="0" err="1"/>
              <a:t>Overzicht</a:t>
            </a:r>
            <a:r>
              <a:rPr lang="fr-LU" dirty="0"/>
              <a:t> en </a:t>
            </a:r>
            <a:r>
              <a:rPr lang="fr-LU" dirty="0" err="1"/>
              <a:t>algemene</a:t>
            </a:r>
            <a:r>
              <a:rPr lang="fr-LU" dirty="0"/>
              <a:t> </a:t>
            </a:r>
            <a:r>
              <a:rPr lang="fr-LU" dirty="0" err="1"/>
              <a:t>organisatie</a:t>
            </a:r>
            <a:r>
              <a:rPr lang="fr-LU" dirty="0"/>
              <a:t> </a:t>
            </a:r>
            <a:br>
              <a:rPr lang="fr-LU" dirty="0"/>
            </a:br>
            <a:r>
              <a:rPr lang="fr-LU" dirty="0"/>
              <a:t>van de </a:t>
            </a:r>
            <a:r>
              <a:rPr lang="fr-LU" dirty="0" err="1"/>
              <a:t>werf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88B0C9-2893-485A-A601-58509440F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466" y="2614162"/>
            <a:ext cx="4411934" cy="1748334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nl-NL" sz="2000" spc="-70" dirty="0">
                <a:solidFill>
                  <a:srgbClr val="59A6BD"/>
                </a:solidFill>
              </a:rPr>
              <a:t>FASE 1: (2020 – 2022):</a:t>
            </a:r>
          </a:p>
          <a:p>
            <a:pPr lvl="2">
              <a:lnSpc>
                <a:spcPts val="2500"/>
              </a:lnSpc>
            </a:pPr>
            <a:r>
              <a:rPr lang="nl-NL" sz="2000" dirty="0">
                <a:solidFill>
                  <a:srgbClr val="59A6BD"/>
                </a:solidFill>
              </a:rPr>
              <a:t>- Herinrichting van het station ondergronds</a:t>
            </a:r>
          </a:p>
          <a:p>
            <a:pPr lvl="2">
              <a:lnSpc>
                <a:spcPts val="2500"/>
              </a:lnSpc>
            </a:pPr>
            <a:r>
              <a:rPr lang="nl-NL" sz="2000" dirty="0">
                <a:solidFill>
                  <a:srgbClr val="59A6BD"/>
                </a:solidFill>
              </a:rPr>
              <a:t>- </a:t>
            </a:r>
            <a:r>
              <a:rPr lang="nl-NL" sz="2000" dirty="0" err="1">
                <a:solidFill>
                  <a:srgbClr val="59A6BD"/>
                </a:solidFill>
              </a:rPr>
              <a:t>Besme</a:t>
            </a:r>
            <a:r>
              <a:rPr lang="nl-NL" sz="2000" dirty="0">
                <a:solidFill>
                  <a:srgbClr val="59A6BD"/>
                </a:solidFill>
              </a:rPr>
              <a:t>/Jupiter/Timmermans – Zone 1.1</a:t>
            </a:r>
          </a:p>
          <a:p>
            <a:pPr lvl="2">
              <a:lnSpc>
                <a:spcPts val="2500"/>
              </a:lnSpc>
            </a:pPr>
            <a:r>
              <a:rPr lang="nl-NL" sz="2000" dirty="0">
                <a:solidFill>
                  <a:srgbClr val="59A6BD"/>
                </a:solidFill>
              </a:rPr>
              <a:t>- Jupiterlaan – Zone 1.2</a:t>
            </a:r>
          </a:p>
          <a:p>
            <a:pPr lvl="2">
              <a:lnSpc>
                <a:spcPts val="2500"/>
              </a:lnSpc>
            </a:pPr>
            <a:r>
              <a:rPr lang="nl-NL" sz="2000" dirty="0">
                <a:solidFill>
                  <a:srgbClr val="59A6BD"/>
                </a:solidFill>
              </a:rPr>
              <a:t>- Albertplein – Zone 1.3</a:t>
            </a:r>
          </a:p>
          <a:p>
            <a:pPr lvl="2"/>
            <a:endParaRPr lang="fr-LU" sz="2000" dirty="0"/>
          </a:p>
          <a:p>
            <a:endParaRPr lang="fr-FR" sz="2000" dirty="0"/>
          </a:p>
        </p:txBody>
      </p:sp>
      <p:pic>
        <p:nvPicPr>
          <p:cNvPr id="23" name="Espace réservé pour une image  2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55D88490-8570-48E7-BC87-83A89756D2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12551"/>
          <a:stretch>
            <a:fillRect/>
          </a:stretch>
        </p:blipFill>
        <p:spPr>
          <a:xfrm>
            <a:off x="608286" y="1728540"/>
            <a:ext cx="3905250" cy="4233863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1533E9E-2546-442B-82BC-11BC9B50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8" name="Tekstvak 12">
            <a:extLst>
              <a:ext uri="{FF2B5EF4-FFF2-40B4-BE49-F238E27FC236}">
                <a16:creationId xmlns:a16="http://schemas.microsoft.com/office/drawing/2014/main" xmlns="" id="{A49EC14C-733D-4E55-BDD0-8F15B3167CD4}"/>
              </a:ext>
            </a:extLst>
          </p:cNvPr>
          <p:cNvSpPr txBox="1"/>
          <p:nvPr/>
        </p:nvSpPr>
        <p:spPr>
          <a:xfrm>
            <a:off x="1043403" y="4322250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1.1</a:t>
            </a:r>
          </a:p>
        </p:txBody>
      </p:sp>
      <p:sp>
        <p:nvSpPr>
          <p:cNvPr id="9" name="Tekstvak 14">
            <a:extLst>
              <a:ext uri="{FF2B5EF4-FFF2-40B4-BE49-F238E27FC236}">
                <a16:creationId xmlns:a16="http://schemas.microsoft.com/office/drawing/2014/main" xmlns="" id="{9B3C4F37-20C3-4EDD-9953-5EAF7032EAF2}"/>
              </a:ext>
            </a:extLst>
          </p:cNvPr>
          <p:cNvSpPr txBox="1"/>
          <p:nvPr/>
        </p:nvSpPr>
        <p:spPr>
          <a:xfrm>
            <a:off x="3295978" y="4091612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1.2</a:t>
            </a:r>
          </a:p>
        </p:txBody>
      </p:sp>
      <p:sp>
        <p:nvSpPr>
          <p:cNvPr id="10" name="Tekstvak 14">
            <a:extLst>
              <a:ext uri="{FF2B5EF4-FFF2-40B4-BE49-F238E27FC236}">
                <a16:creationId xmlns:a16="http://schemas.microsoft.com/office/drawing/2014/main" xmlns="" id="{BC83CDBD-4A38-4AFE-9AC6-B8A4ECA3DAD4}"/>
              </a:ext>
            </a:extLst>
          </p:cNvPr>
          <p:cNvSpPr txBox="1"/>
          <p:nvPr/>
        </p:nvSpPr>
        <p:spPr>
          <a:xfrm>
            <a:off x="3728254" y="2366320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1.3</a:t>
            </a:r>
          </a:p>
        </p:txBody>
      </p:sp>
    </p:spTree>
    <p:extLst>
      <p:ext uri="{BB962C8B-B14F-4D97-AF65-F5344CB8AC3E}">
        <p14:creationId xmlns:p14="http://schemas.microsoft.com/office/powerpoint/2010/main" val="457946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796FEEBE-8FEF-4144-B772-BDC2F390A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Zones 1.1 </a:t>
            </a:r>
            <a:r>
              <a:rPr lang="fr-FR" dirty="0"/>
              <a:t>–</a:t>
            </a:r>
            <a:r>
              <a:rPr lang="fr-BE" dirty="0"/>
              <a:t> </a:t>
            </a:r>
            <a:r>
              <a:rPr lang="fr-BE" dirty="0" err="1"/>
              <a:t>Tijdelijke</a:t>
            </a:r>
            <a:r>
              <a:rPr lang="fr-BE" dirty="0"/>
              <a:t> </a:t>
            </a:r>
            <a:r>
              <a:rPr lang="fr-BE" dirty="0" err="1"/>
              <a:t>heraanleg</a:t>
            </a:r>
            <a:r>
              <a:rPr lang="fr-BE" dirty="0"/>
              <a:t>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88B0C9-2893-485A-A601-58509440F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1837" y="2169714"/>
            <a:ext cx="3905250" cy="2567758"/>
          </a:xfrm>
        </p:spPr>
        <p:txBody>
          <a:bodyPr/>
          <a:lstStyle/>
          <a:p>
            <a:pPr marL="182563" lvl="2" indent="-182563">
              <a:lnSpc>
                <a:spcPts val="2500"/>
              </a:lnSpc>
              <a:spcAft>
                <a:spcPts val="600"/>
              </a:spcAft>
              <a:buClr>
                <a:srgbClr val="59A6BD"/>
              </a:buClr>
              <a:buFont typeface="+mj-lt"/>
              <a:buAutoNum type="arabicPeriod"/>
            </a:pPr>
            <a:r>
              <a:rPr lang="fr-FR" sz="2000" dirty="0" err="1">
                <a:solidFill>
                  <a:srgbClr val="59A6BD"/>
                </a:solidFill>
              </a:rPr>
              <a:t>Spooraansluiting</a:t>
            </a:r>
            <a:r>
              <a:rPr lang="fr-FR" sz="2000" dirty="0">
                <a:solidFill>
                  <a:srgbClr val="59A6BD"/>
                </a:solidFill>
              </a:rPr>
              <a:t> A. Bertrand </a:t>
            </a:r>
            <a:br>
              <a:rPr lang="fr-FR" sz="2000" dirty="0">
                <a:solidFill>
                  <a:srgbClr val="59A6BD"/>
                </a:solidFill>
              </a:rPr>
            </a:br>
            <a:r>
              <a:rPr lang="fr-FR" sz="2000" dirty="0" err="1">
                <a:solidFill>
                  <a:srgbClr val="59A6BD"/>
                </a:solidFill>
              </a:rPr>
              <a:t>mid-mei</a:t>
            </a:r>
            <a:r>
              <a:rPr lang="fr-FR" sz="2000" dirty="0">
                <a:solidFill>
                  <a:srgbClr val="59A6BD"/>
                </a:solidFill>
              </a:rPr>
              <a:t> 20</a:t>
            </a:r>
          </a:p>
          <a:p>
            <a:pPr marL="182563" lvl="2" indent="-182563">
              <a:lnSpc>
                <a:spcPts val="2500"/>
              </a:lnSpc>
              <a:spcAft>
                <a:spcPts val="600"/>
              </a:spcAft>
              <a:buClr>
                <a:srgbClr val="59A6BD"/>
              </a:buClr>
              <a:buFont typeface="+mj-lt"/>
              <a:buAutoNum type="arabicPeriod"/>
            </a:pPr>
            <a:r>
              <a:rPr lang="fr-FR" sz="2000" dirty="0" err="1">
                <a:solidFill>
                  <a:srgbClr val="59A6BD"/>
                </a:solidFill>
              </a:rPr>
              <a:t>Verplaatsing</a:t>
            </a:r>
            <a:r>
              <a:rPr lang="fr-FR" sz="2000" dirty="0">
                <a:solidFill>
                  <a:srgbClr val="59A6BD"/>
                </a:solidFill>
              </a:rPr>
              <a:t> perrons tram en bus</a:t>
            </a:r>
          </a:p>
          <a:p>
            <a:pPr marL="182563" lvl="2" indent="-182563">
              <a:lnSpc>
                <a:spcPts val="2500"/>
              </a:lnSpc>
              <a:spcAft>
                <a:spcPts val="600"/>
              </a:spcAft>
              <a:buClr>
                <a:srgbClr val="59A6BD"/>
              </a:buClr>
              <a:buFont typeface="+mj-lt"/>
              <a:buAutoNum type="arabicPeriod"/>
            </a:pPr>
            <a:r>
              <a:rPr lang="fr-FR" sz="2000" dirty="0" err="1">
                <a:solidFill>
                  <a:srgbClr val="59A6BD"/>
                </a:solidFill>
              </a:rPr>
              <a:t>Afbraak</a:t>
            </a:r>
            <a:r>
              <a:rPr lang="fr-FR" sz="2000" dirty="0">
                <a:solidFill>
                  <a:srgbClr val="59A6BD"/>
                </a:solidFill>
              </a:rPr>
              <a:t> perron Jupiter </a:t>
            </a:r>
            <a:r>
              <a:rPr lang="fr-FR" sz="2000" dirty="0" err="1">
                <a:solidFill>
                  <a:srgbClr val="59A6BD"/>
                </a:solidFill>
              </a:rPr>
              <a:t>voor</a:t>
            </a:r>
            <a:r>
              <a:rPr lang="fr-FR" sz="2000" dirty="0">
                <a:solidFill>
                  <a:srgbClr val="59A6BD"/>
                </a:solidFill>
              </a:rPr>
              <a:t> </a:t>
            </a:r>
            <a:br>
              <a:rPr lang="fr-FR" sz="2000" dirty="0">
                <a:solidFill>
                  <a:srgbClr val="59A6BD"/>
                </a:solidFill>
              </a:rPr>
            </a:br>
            <a:r>
              <a:rPr lang="fr-FR" sz="2000" dirty="0" err="1">
                <a:solidFill>
                  <a:srgbClr val="59A6BD"/>
                </a:solidFill>
              </a:rPr>
              <a:t>toegang</a:t>
            </a:r>
            <a:r>
              <a:rPr lang="fr-FR" sz="2000" dirty="0">
                <a:solidFill>
                  <a:srgbClr val="59A6BD"/>
                </a:solidFill>
              </a:rPr>
              <a:t> tunnel</a:t>
            </a:r>
          </a:p>
          <a:p>
            <a:pPr marL="182563" lvl="2" indent="-182563">
              <a:lnSpc>
                <a:spcPts val="2500"/>
              </a:lnSpc>
              <a:spcAft>
                <a:spcPts val="600"/>
              </a:spcAft>
              <a:buClr>
                <a:srgbClr val="59A6BD"/>
              </a:buClr>
              <a:buFont typeface="+mj-lt"/>
              <a:buAutoNum type="arabicPeriod"/>
            </a:pPr>
            <a:r>
              <a:rPr lang="fr-FR" sz="2000" dirty="0" err="1">
                <a:solidFill>
                  <a:srgbClr val="59A6BD"/>
                </a:solidFill>
              </a:rPr>
              <a:t>uitbreiding</a:t>
            </a:r>
            <a:r>
              <a:rPr lang="fr-FR" sz="2000" dirty="0">
                <a:solidFill>
                  <a:srgbClr val="59A6BD"/>
                </a:solidFill>
              </a:rPr>
              <a:t> </a:t>
            </a:r>
            <a:r>
              <a:rPr lang="fr-FR" sz="2000" dirty="0" err="1">
                <a:solidFill>
                  <a:srgbClr val="59A6BD"/>
                </a:solidFill>
              </a:rPr>
              <a:t>kruispunt</a:t>
            </a:r>
            <a:r>
              <a:rPr lang="fr-FR" sz="2000" dirty="0">
                <a:solidFill>
                  <a:srgbClr val="59A6BD"/>
                </a:solidFill>
              </a:rPr>
              <a:t> Jupiter/Timmermans</a:t>
            </a:r>
          </a:p>
          <a:p>
            <a:pPr lvl="2"/>
            <a:endParaRPr lang="fr-FR" sz="2000" dirty="0">
              <a:solidFill>
                <a:srgbClr val="59A6BD"/>
              </a:solidFill>
            </a:endParaRPr>
          </a:p>
          <a:p>
            <a:pPr lvl="2"/>
            <a:endParaRPr lang="fr-LU" sz="2000" dirty="0">
              <a:solidFill>
                <a:srgbClr val="59A6BD"/>
              </a:solidFill>
            </a:endParaRPr>
          </a:p>
          <a:p>
            <a:endParaRPr lang="fr-FR" sz="2000" dirty="0">
              <a:solidFill>
                <a:srgbClr val="59A6BD"/>
              </a:solidFill>
            </a:endParaRP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xmlns="" id="{493B7ED0-8C6A-41C4-A5B2-52971C8D8D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r="15003"/>
          <a:stretch>
            <a:fillRect/>
          </a:stretch>
        </p:blipFill>
        <p:spPr>
          <a:xfrm>
            <a:off x="666750" y="1760402"/>
            <a:ext cx="3905250" cy="4233863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1533E9E-2546-442B-82BC-11BC9B50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592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6" descr="Une image contenant extérieur, bâtiment, route, scène&#10;&#10;Description générée automatiquement">
            <a:extLst>
              <a:ext uri="{FF2B5EF4-FFF2-40B4-BE49-F238E27FC236}">
                <a16:creationId xmlns:a16="http://schemas.microsoft.com/office/drawing/2014/main" xmlns="" id="{FAFC021F-E02B-4734-AE71-A2F3F79B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" b="668"/>
          <a:stretch>
            <a:fillRect/>
          </a:stretch>
        </p:blipFill>
        <p:spPr>
          <a:xfrm>
            <a:off x="4136065" y="1694010"/>
            <a:ext cx="5007935" cy="2763185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2E5812C0-51EB-46AB-A443-51D21B79F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8" y="327234"/>
            <a:ext cx="8226735" cy="1183514"/>
          </a:xfrm>
        </p:spPr>
        <p:txBody>
          <a:bodyPr/>
          <a:lstStyle/>
          <a:p>
            <a:r>
              <a:rPr lang="fr-FR" dirty="0"/>
              <a:t>Zone </a:t>
            </a:r>
            <a:r>
              <a:rPr lang="fr-FR" dirty="0" smtClean="0"/>
              <a:t>1.2 </a:t>
            </a:r>
            <a:r>
              <a:rPr lang="fr-FR" dirty="0"/>
              <a:t>– </a:t>
            </a:r>
            <a:r>
              <a:rPr lang="fr-FR" dirty="0" err="1"/>
              <a:t>Aanleg</a:t>
            </a:r>
            <a:r>
              <a:rPr lang="fr-FR" dirty="0"/>
              <a:t> </a:t>
            </a:r>
            <a:r>
              <a:rPr lang="fr-FR" dirty="0" err="1"/>
              <a:t>eindhalte</a:t>
            </a:r>
            <a:r>
              <a:rPr lang="fr-FR" dirty="0"/>
              <a:t> 51 niveau -1</a:t>
            </a:r>
          </a:p>
          <a:p>
            <a:endParaRPr lang="fr-FR" dirty="0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8CD2F5FC-8956-48C9-B06D-64C82A651C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5" y="1694010"/>
            <a:ext cx="4343057" cy="281339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7E6708A-A65F-4C34-9DE5-4E1B462E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9B8795-17E3-41DA-960E-30AAA3292E06}"/>
              </a:ext>
            </a:extLst>
          </p:cNvPr>
          <p:cNvSpPr/>
          <p:nvPr/>
        </p:nvSpPr>
        <p:spPr>
          <a:xfrm>
            <a:off x="845826" y="4778463"/>
            <a:ext cx="504000" cy="360000"/>
          </a:xfrm>
          <a:prstGeom prst="rect">
            <a:avLst/>
          </a:prstGeom>
          <a:solidFill>
            <a:srgbClr val="F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5B9BB70-4586-4EBA-A2D2-8C96A86194CB}"/>
              </a:ext>
            </a:extLst>
          </p:cNvPr>
          <p:cNvSpPr txBox="1"/>
          <p:nvPr/>
        </p:nvSpPr>
        <p:spPr>
          <a:xfrm>
            <a:off x="1361936" y="4778463"/>
            <a:ext cx="23660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>
                <a:solidFill>
                  <a:srgbClr val="2E2E2D"/>
                </a:solidFill>
              </a:rPr>
              <a:t>Werfzone</a:t>
            </a:r>
            <a:endParaRPr lang="fr-FR" sz="1700" dirty="0">
              <a:solidFill>
                <a:srgbClr val="2E2E2D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CCA4DC-95B0-48A8-B066-012B09BA0AE5}"/>
              </a:ext>
            </a:extLst>
          </p:cNvPr>
          <p:cNvSpPr/>
          <p:nvPr/>
        </p:nvSpPr>
        <p:spPr>
          <a:xfrm>
            <a:off x="845826" y="5588370"/>
            <a:ext cx="504000" cy="360000"/>
          </a:xfrm>
          <a:prstGeom prst="rect">
            <a:avLst/>
          </a:prstGeom>
          <a:solidFill>
            <a:srgbClr val="66D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C8F60FF-B34B-42B7-9914-B6AC65A9D0A8}"/>
              </a:ext>
            </a:extLst>
          </p:cNvPr>
          <p:cNvSpPr txBox="1"/>
          <p:nvPr/>
        </p:nvSpPr>
        <p:spPr>
          <a:xfrm>
            <a:off x="1361936" y="5588370"/>
            <a:ext cx="19887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>
                <a:solidFill>
                  <a:srgbClr val="2E2E2D"/>
                </a:solidFill>
              </a:rPr>
              <a:t>Opslagzone</a:t>
            </a:r>
            <a:endParaRPr lang="fr-FR" sz="1700" dirty="0">
              <a:solidFill>
                <a:srgbClr val="2E2E2D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340F06-32FC-4845-8EAF-DCC4730FBD95}"/>
              </a:ext>
            </a:extLst>
          </p:cNvPr>
          <p:cNvSpPr/>
          <p:nvPr/>
        </p:nvSpPr>
        <p:spPr>
          <a:xfrm>
            <a:off x="4257687" y="4736129"/>
            <a:ext cx="504000" cy="360000"/>
          </a:xfrm>
          <a:prstGeom prst="rect">
            <a:avLst/>
          </a:prstGeom>
          <a:solidFill>
            <a:srgbClr val="B2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F5A52CA-2D47-477F-B10F-9FAD09AE8092}"/>
              </a:ext>
            </a:extLst>
          </p:cNvPr>
          <p:cNvSpPr txBox="1"/>
          <p:nvPr/>
        </p:nvSpPr>
        <p:spPr>
          <a:xfrm>
            <a:off x="4854109" y="4734445"/>
            <a:ext cx="29947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2E2E2D"/>
                </a:solidFill>
              </a:rPr>
              <a:t>Zone </a:t>
            </a:r>
            <a:r>
              <a:rPr lang="fr-FR" sz="1700" dirty="0" err="1">
                <a:solidFill>
                  <a:srgbClr val="2E2E2D"/>
                </a:solidFill>
              </a:rPr>
              <a:t>tijdelijke</a:t>
            </a:r>
            <a:r>
              <a:rPr lang="fr-FR" sz="1700" dirty="0">
                <a:solidFill>
                  <a:srgbClr val="2E2E2D"/>
                </a:solidFill>
              </a:rPr>
              <a:t> </a:t>
            </a:r>
            <a:r>
              <a:rPr lang="fr-FR" sz="1700" dirty="0" err="1">
                <a:solidFill>
                  <a:srgbClr val="2E2E2D"/>
                </a:solidFill>
              </a:rPr>
              <a:t>verharding</a:t>
            </a:r>
            <a:endParaRPr lang="fr-FR" sz="1700" dirty="0">
              <a:solidFill>
                <a:srgbClr val="2E2E2D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475F2D-0DEE-4561-9DD9-720FBD176D24}"/>
              </a:ext>
            </a:extLst>
          </p:cNvPr>
          <p:cNvSpPr/>
          <p:nvPr/>
        </p:nvSpPr>
        <p:spPr>
          <a:xfrm>
            <a:off x="4289892" y="5588370"/>
            <a:ext cx="504000" cy="360000"/>
          </a:xfrm>
          <a:prstGeom prst="rect">
            <a:avLst/>
          </a:prstGeom>
          <a:solidFill>
            <a:srgbClr val="F7F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262F45C-B96F-41E1-8651-8839FB4F29F2}"/>
              </a:ext>
            </a:extLst>
          </p:cNvPr>
          <p:cNvSpPr txBox="1"/>
          <p:nvPr/>
        </p:nvSpPr>
        <p:spPr>
          <a:xfrm>
            <a:off x="4854109" y="5593694"/>
            <a:ext cx="28072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2E2E2D"/>
                </a:solidFill>
              </a:rPr>
              <a:t>Zone </a:t>
            </a:r>
            <a:r>
              <a:rPr lang="fr-FR" sz="1700" dirty="0" err="1">
                <a:solidFill>
                  <a:srgbClr val="2E2E2D"/>
                </a:solidFill>
              </a:rPr>
              <a:t>verboden</a:t>
            </a:r>
            <a:r>
              <a:rPr lang="fr-FR" sz="1700" dirty="0">
                <a:solidFill>
                  <a:srgbClr val="2E2E2D"/>
                </a:solidFill>
              </a:rPr>
              <a:t> </a:t>
            </a:r>
            <a:r>
              <a:rPr lang="fr-FR" sz="1700" dirty="0" err="1">
                <a:solidFill>
                  <a:srgbClr val="2E2E2D"/>
                </a:solidFill>
              </a:rPr>
              <a:t>parkeren</a:t>
            </a:r>
            <a:endParaRPr lang="fr-FR" sz="1700" dirty="0">
              <a:solidFill>
                <a:srgbClr val="2E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06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796FEEBE-8FEF-4144-B772-BDC2F390A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8" y="327234"/>
            <a:ext cx="8398173" cy="1177796"/>
          </a:xfrm>
        </p:spPr>
        <p:txBody>
          <a:bodyPr/>
          <a:lstStyle/>
          <a:p>
            <a:r>
              <a:rPr lang="fr-LU" dirty="0" err="1"/>
              <a:t>Overzicht</a:t>
            </a:r>
            <a:r>
              <a:rPr lang="fr-LU" dirty="0"/>
              <a:t> en </a:t>
            </a:r>
            <a:r>
              <a:rPr lang="fr-LU" dirty="0" err="1"/>
              <a:t>algemene</a:t>
            </a:r>
            <a:r>
              <a:rPr lang="fr-LU" dirty="0"/>
              <a:t> </a:t>
            </a:r>
            <a:r>
              <a:rPr lang="fr-LU" dirty="0" err="1"/>
              <a:t>organisatie</a:t>
            </a:r>
            <a:r>
              <a:rPr lang="fr-LU" dirty="0"/>
              <a:t> </a:t>
            </a:r>
            <a:br>
              <a:rPr lang="fr-LU" dirty="0"/>
            </a:br>
            <a:r>
              <a:rPr lang="fr-LU" dirty="0"/>
              <a:t>van de </a:t>
            </a:r>
            <a:r>
              <a:rPr lang="fr-LU" dirty="0" err="1"/>
              <a:t>werf</a:t>
            </a:r>
            <a:endParaRPr lang="fr-FR" dirty="0"/>
          </a:p>
          <a:p>
            <a:endParaRPr lang="fr-FR" sz="29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88B0C9-2893-485A-A601-58509440F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5344" y="2629198"/>
            <a:ext cx="4064643" cy="1689240"/>
          </a:xfrm>
        </p:spPr>
        <p:txBody>
          <a:bodyPr/>
          <a:lstStyle/>
          <a:p>
            <a:pPr lvl="1">
              <a:lnSpc>
                <a:spcPts val="2500"/>
              </a:lnSpc>
            </a:pPr>
            <a:r>
              <a:rPr lang="nl-NL" sz="2000" dirty="0"/>
              <a:t>FASE 2: (2023 – 2025)</a:t>
            </a:r>
          </a:p>
          <a:p>
            <a:pPr lvl="2">
              <a:lnSpc>
                <a:spcPts val="2500"/>
              </a:lnSpc>
            </a:pPr>
            <a:r>
              <a:rPr lang="nl-NL" sz="2000" dirty="0">
                <a:solidFill>
                  <a:srgbClr val="59A6BD"/>
                </a:solidFill>
              </a:rPr>
              <a:t>- Herinrichting van het station </a:t>
            </a:r>
          </a:p>
          <a:p>
            <a:pPr lvl="2">
              <a:lnSpc>
                <a:spcPts val="2500"/>
              </a:lnSpc>
            </a:pPr>
            <a:r>
              <a:rPr lang="nl-NL" sz="2000" dirty="0">
                <a:solidFill>
                  <a:srgbClr val="59A6BD"/>
                </a:solidFill>
              </a:rPr>
              <a:t>- Toegang tunnel Albert (2.1)</a:t>
            </a:r>
          </a:p>
          <a:p>
            <a:pPr lvl="2">
              <a:lnSpc>
                <a:spcPts val="2500"/>
              </a:lnSpc>
            </a:pPr>
            <a:r>
              <a:rPr lang="nl-NL" sz="2000" dirty="0">
                <a:solidFill>
                  <a:srgbClr val="59A6BD"/>
                </a:solidFill>
              </a:rPr>
              <a:t>- Werken in </a:t>
            </a:r>
            <a:r>
              <a:rPr lang="nl-NL" sz="2000" dirty="0" err="1">
                <a:solidFill>
                  <a:srgbClr val="59A6BD"/>
                </a:solidFill>
              </a:rPr>
              <a:t>Diderichstraat</a:t>
            </a:r>
            <a:r>
              <a:rPr lang="nl-NL" sz="2000" dirty="0">
                <a:solidFill>
                  <a:srgbClr val="59A6BD"/>
                </a:solidFill>
              </a:rPr>
              <a:t> (2.2) en op centrale berm van Albertlaan (2.3)</a:t>
            </a:r>
          </a:p>
          <a:p>
            <a:endParaRPr lang="fr-FR" sz="2000" dirty="0">
              <a:solidFill>
                <a:srgbClr val="59A6BD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1533E9E-2546-442B-82BC-11BC9B50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12" name="Espace réservé pour une image  1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2B0BEA0C-DE82-4F8B-870F-333649160E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b="1413"/>
          <a:stretch>
            <a:fillRect/>
          </a:stretch>
        </p:blipFill>
        <p:spPr>
          <a:xfrm>
            <a:off x="666750" y="1776274"/>
            <a:ext cx="3905250" cy="4233863"/>
          </a:xfrm>
        </p:spPr>
      </p:pic>
      <p:sp>
        <p:nvSpPr>
          <p:cNvPr id="6" name="Tekstvak 12">
            <a:extLst>
              <a:ext uri="{FF2B5EF4-FFF2-40B4-BE49-F238E27FC236}">
                <a16:creationId xmlns:a16="http://schemas.microsoft.com/office/drawing/2014/main" xmlns="" id="{78A6D5D1-608E-4F0C-A066-E47E8D230FC4}"/>
              </a:ext>
            </a:extLst>
          </p:cNvPr>
          <p:cNvSpPr txBox="1"/>
          <p:nvPr/>
        </p:nvSpPr>
        <p:spPr>
          <a:xfrm>
            <a:off x="4074788" y="4174904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2.1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xmlns="" id="{C49533A9-7066-4CB7-BEEB-6E04B0108873}"/>
              </a:ext>
            </a:extLst>
          </p:cNvPr>
          <p:cNvSpPr txBox="1"/>
          <p:nvPr/>
        </p:nvSpPr>
        <p:spPr>
          <a:xfrm>
            <a:off x="2508578" y="2366320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2.2</a:t>
            </a:r>
          </a:p>
        </p:txBody>
      </p:sp>
      <p:sp>
        <p:nvSpPr>
          <p:cNvPr id="8" name="Tekstvak 14">
            <a:extLst>
              <a:ext uri="{FF2B5EF4-FFF2-40B4-BE49-F238E27FC236}">
                <a16:creationId xmlns:a16="http://schemas.microsoft.com/office/drawing/2014/main" xmlns="" id="{55C5406C-CB4B-4D77-A333-0F4A70324523}"/>
              </a:ext>
            </a:extLst>
          </p:cNvPr>
          <p:cNvSpPr txBox="1"/>
          <p:nvPr/>
        </p:nvSpPr>
        <p:spPr>
          <a:xfrm>
            <a:off x="2153454" y="3589548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2.3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59B8BD7B-CB27-41CC-A5D1-067B264623A0}"/>
              </a:ext>
            </a:extLst>
          </p:cNvPr>
          <p:cNvSpPr/>
          <p:nvPr/>
        </p:nvSpPr>
        <p:spPr>
          <a:xfrm rot="1692322">
            <a:off x="2468691" y="3276459"/>
            <a:ext cx="124101" cy="210843"/>
          </a:xfrm>
          <a:prstGeom prst="ellipse">
            <a:avLst/>
          </a:prstGeom>
          <a:solidFill>
            <a:srgbClr val="59A6BD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22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B0D25C8F-9F7A-4852-AF0B-DB26B293E3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9961" r="3796" b="29137"/>
          <a:stretch/>
        </p:blipFill>
        <p:spPr>
          <a:xfrm>
            <a:off x="582029" y="1858676"/>
            <a:ext cx="5463144" cy="3721652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FD514C-93F8-44D1-9313-640D96DED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1183514"/>
          </a:xfrm>
        </p:spPr>
        <p:txBody>
          <a:bodyPr/>
          <a:lstStyle/>
          <a:p>
            <a:r>
              <a:rPr lang="en-US" dirty="0"/>
              <a:t>De metro: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noodzaak</a:t>
            </a:r>
            <a:endParaRPr lang="en-US" dirty="0"/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B3BBC91-2997-4D9C-9E78-52E8FC15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052FB10-4102-44EE-A58F-E6F7D98E51A6}"/>
              </a:ext>
            </a:extLst>
          </p:cNvPr>
          <p:cNvSpPr txBox="1"/>
          <p:nvPr/>
        </p:nvSpPr>
        <p:spPr>
          <a:xfrm>
            <a:off x="6228156" y="1849086"/>
            <a:ext cx="2668675" cy="116955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400" b="1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Nieuw</a:t>
            </a:r>
            <a:r>
              <a:rPr lang="fr-FR" sz="2000" b="1" i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</a:t>
            </a:r>
          </a:p>
          <a:p>
            <a:pPr algn="ctr"/>
            <a:r>
              <a:rPr lang="fr-FR" sz="1200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200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u="sng" dirty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ALBERT</a:t>
            </a:r>
            <a:br>
              <a:rPr lang="en-US" sz="2400" b="1" u="sng" dirty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000" b="1" u="sng" dirty="0">
              <a:solidFill>
                <a:srgbClr val="59A6BD"/>
              </a:solidFill>
              <a:uFill>
                <a:solidFill>
                  <a:srgbClr val="F2E200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8FE66A31-DDFF-4995-884B-A64FDE43F17F}"/>
              </a:ext>
            </a:extLst>
          </p:cNvPr>
          <p:cNvSpPr txBox="1"/>
          <p:nvPr/>
        </p:nvSpPr>
        <p:spPr>
          <a:xfrm>
            <a:off x="6162110" y="3226747"/>
            <a:ext cx="2667600" cy="313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fr-FR" sz="1700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Noordstation</a:t>
            </a:r>
            <a:endParaRPr lang="fr-FR" sz="1700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6F158B5C-66DE-4D51-8B03-9C226254E48D}"/>
              </a:ext>
            </a:extLst>
          </p:cNvPr>
          <p:cNvGrpSpPr/>
          <p:nvPr/>
        </p:nvGrpSpPr>
        <p:grpSpPr>
          <a:xfrm>
            <a:off x="7490493" y="3722731"/>
            <a:ext cx="144000" cy="1023267"/>
            <a:chOff x="7433267" y="3162382"/>
            <a:chExt cx="144000" cy="1023267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xmlns="" id="{1E897B72-8A65-4B1C-9B57-51A1E32EE8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5267" y="3284211"/>
              <a:ext cx="0" cy="864000"/>
            </a:xfrm>
            <a:prstGeom prst="line">
              <a:avLst/>
            </a:prstGeom>
            <a:ln w="38100">
              <a:solidFill>
                <a:srgbClr val="59A6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xmlns="" id="{1887B012-7B16-4A54-85D2-3CCFC5C636BD}"/>
                </a:ext>
              </a:extLst>
            </p:cNvPr>
            <p:cNvSpPr/>
            <p:nvPr/>
          </p:nvSpPr>
          <p:spPr>
            <a:xfrm>
              <a:off x="7433267" y="3162382"/>
              <a:ext cx="144000" cy="144000"/>
            </a:xfrm>
            <a:prstGeom prst="ellipse">
              <a:avLst/>
            </a:prstGeom>
            <a:solidFill>
              <a:srgbClr val="59A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F1FBF326-BC6D-4A49-819B-EB029434B9C7}"/>
                </a:ext>
              </a:extLst>
            </p:cNvPr>
            <p:cNvSpPr/>
            <p:nvPr/>
          </p:nvSpPr>
          <p:spPr>
            <a:xfrm>
              <a:off x="7433267" y="4041649"/>
              <a:ext cx="144000" cy="144000"/>
            </a:xfrm>
            <a:prstGeom prst="ellipse">
              <a:avLst/>
            </a:prstGeom>
            <a:solidFill>
              <a:srgbClr val="59A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FD88C7A3-F928-4A95-9458-72E2BDAB5B93}"/>
              </a:ext>
            </a:extLst>
          </p:cNvPr>
          <p:cNvSpPr txBox="1"/>
          <p:nvPr/>
        </p:nvSpPr>
        <p:spPr>
          <a:xfrm>
            <a:off x="6229231" y="4991180"/>
            <a:ext cx="2667600" cy="313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fr-FR" sz="17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ALBERT</a:t>
            </a: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xmlns="" id="{03D0166E-366D-4742-A8B0-5EE41EFD6F92}"/>
              </a:ext>
            </a:extLst>
          </p:cNvPr>
          <p:cNvCxnSpPr>
            <a:cxnSpLocks/>
            <a:stCxn id="72" idx="4"/>
            <a:endCxn id="71" idx="4"/>
          </p:cNvCxnSpPr>
          <p:nvPr/>
        </p:nvCxnSpPr>
        <p:spPr>
          <a:xfrm flipH="1">
            <a:off x="3082328" y="3518918"/>
            <a:ext cx="61371" cy="217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A8DAF42D-6117-47F9-A889-940EF57429F5}"/>
              </a:ext>
            </a:extLst>
          </p:cNvPr>
          <p:cNvSpPr/>
          <p:nvPr/>
        </p:nvSpPr>
        <p:spPr>
          <a:xfrm>
            <a:off x="2597457" y="4289707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D40BC63C-0D31-4106-A09A-9046C178B502}"/>
              </a:ext>
            </a:extLst>
          </p:cNvPr>
          <p:cNvSpPr/>
          <p:nvPr/>
        </p:nvSpPr>
        <p:spPr>
          <a:xfrm>
            <a:off x="2715059" y="4107864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xmlns="" id="{CA03D3C4-0729-4FED-AF95-587AECBFE7C0}"/>
              </a:ext>
            </a:extLst>
          </p:cNvPr>
          <p:cNvSpPr/>
          <p:nvPr/>
        </p:nvSpPr>
        <p:spPr>
          <a:xfrm>
            <a:off x="2806551" y="3964033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xmlns="" id="{6F480D16-5D6D-4ECB-9FCA-832D81A6F6EB}"/>
              </a:ext>
            </a:extLst>
          </p:cNvPr>
          <p:cNvSpPr/>
          <p:nvPr/>
        </p:nvSpPr>
        <p:spPr>
          <a:xfrm>
            <a:off x="2877963" y="3859696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xmlns="" id="{B751CF54-73B4-49D4-B099-8230AB46BF28}"/>
              </a:ext>
            </a:extLst>
          </p:cNvPr>
          <p:cNvSpPr/>
          <p:nvPr/>
        </p:nvSpPr>
        <p:spPr>
          <a:xfrm>
            <a:off x="3040048" y="3663706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xmlns="" id="{AE2B6FB6-41E3-42F5-A650-AEFC2E56976A}"/>
              </a:ext>
            </a:extLst>
          </p:cNvPr>
          <p:cNvSpPr/>
          <p:nvPr/>
        </p:nvSpPr>
        <p:spPr>
          <a:xfrm>
            <a:off x="3101419" y="3445897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xmlns="" id="{9A0C6360-5811-45BD-AB73-1A33DDBC4E73}"/>
              </a:ext>
            </a:extLst>
          </p:cNvPr>
          <p:cNvSpPr/>
          <p:nvPr/>
        </p:nvSpPr>
        <p:spPr>
          <a:xfrm>
            <a:off x="2505402" y="4415875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xmlns="" id="{F5FE70C9-ED69-4870-9A48-084B86C5E2C3}"/>
              </a:ext>
            </a:extLst>
          </p:cNvPr>
          <p:cNvSpPr/>
          <p:nvPr/>
        </p:nvSpPr>
        <p:spPr>
          <a:xfrm>
            <a:off x="2624870" y="4541698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xmlns="" id="{0A00F9E3-1530-4D80-9505-630B0A2C7793}"/>
              </a:ext>
            </a:extLst>
          </p:cNvPr>
          <p:cNvSpPr/>
          <p:nvPr/>
        </p:nvSpPr>
        <p:spPr>
          <a:xfrm>
            <a:off x="2682016" y="4672488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xmlns="" id="{E9D457C9-D033-4726-AA4E-E4472A06F24E}"/>
              </a:ext>
            </a:extLst>
          </p:cNvPr>
          <p:cNvSpPr/>
          <p:nvPr/>
        </p:nvSpPr>
        <p:spPr>
          <a:xfrm>
            <a:off x="2706105" y="4874224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xmlns="" id="{636644C4-1BC0-46FF-8790-0E8C31BC7F74}"/>
              </a:ext>
            </a:extLst>
          </p:cNvPr>
          <p:cNvSpPr/>
          <p:nvPr/>
        </p:nvSpPr>
        <p:spPr>
          <a:xfrm>
            <a:off x="2663825" y="5014493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xmlns="" id="{8E1ED4C3-4F9D-44C8-A61C-65A0204F9E2D}"/>
              </a:ext>
            </a:extLst>
          </p:cNvPr>
          <p:cNvCxnSpPr>
            <a:cxnSpLocks/>
          </p:cNvCxnSpPr>
          <p:nvPr/>
        </p:nvCxnSpPr>
        <p:spPr>
          <a:xfrm flipH="1">
            <a:off x="2945129" y="3715153"/>
            <a:ext cx="113098" cy="151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xmlns="" id="{0C0C8D87-50D2-4470-9DDB-38BADF7AB552}"/>
              </a:ext>
            </a:extLst>
          </p:cNvPr>
          <p:cNvCxnSpPr>
            <a:cxnSpLocks/>
            <a:endCxn id="74" idx="7"/>
          </p:cNvCxnSpPr>
          <p:nvPr/>
        </p:nvCxnSpPr>
        <p:spPr>
          <a:xfrm flipH="1">
            <a:off x="2577578" y="3901245"/>
            <a:ext cx="333204" cy="525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xmlns="" id="{811C6CE4-15A1-4BFA-8661-641ED3C4B0A6}"/>
              </a:ext>
            </a:extLst>
          </p:cNvPr>
          <p:cNvCxnSpPr>
            <a:cxnSpLocks/>
          </p:cNvCxnSpPr>
          <p:nvPr/>
        </p:nvCxnSpPr>
        <p:spPr>
          <a:xfrm>
            <a:off x="2520742" y="4450321"/>
            <a:ext cx="56836" cy="99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xmlns="" id="{6A0748BA-9012-4D53-8B8A-EA7A8810BCD8}"/>
              </a:ext>
            </a:extLst>
          </p:cNvPr>
          <p:cNvCxnSpPr>
            <a:cxnSpLocks/>
          </p:cNvCxnSpPr>
          <p:nvPr/>
        </p:nvCxnSpPr>
        <p:spPr>
          <a:xfrm>
            <a:off x="2562718" y="4534350"/>
            <a:ext cx="75054" cy="565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xmlns="" id="{A5084F53-1BF3-475C-A885-ABBE604F785F}"/>
              </a:ext>
            </a:extLst>
          </p:cNvPr>
          <p:cNvCxnSpPr>
            <a:cxnSpLocks/>
          </p:cNvCxnSpPr>
          <p:nvPr/>
        </p:nvCxnSpPr>
        <p:spPr>
          <a:xfrm>
            <a:off x="2664999" y="4580086"/>
            <a:ext cx="48992" cy="108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xmlns="" id="{F179444F-250D-4450-8019-185FEDC0733D}"/>
              </a:ext>
            </a:extLst>
          </p:cNvPr>
          <p:cNvCxnSpPr>
            <a:cxnSpLocks/>
            <a:stCxn id="76" idx="5"/>
          </p:cNvCxnSpPr>
          <p:nvPr/>
        </p:nvCxnSpPr>
        <p:spPr>
          <a:xfrm>
            <a:off x="2754192" y="4734815"/>
            <a:ext cx="84383" cy="396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xmlns="" id="{78A18856-5CE9-4C4B-86CC-9AC57A6815FC}"/>
              </a:ext>
            </a:extLst>
          </p:cNvPr>
          <p:cNvCxnSpPr>
            <a:cxnSpLocks/>
            <a:endCxn id="77" idx="4"/>
          </p:cNvCxnSpPr>
          <p:nvPr/>
        </p:nvCxnSpPr>
        <p:spPr>
          <a:xfrm flipH="1">
            <a:off x="2748385" y="4769150"/>
            <a:ext cx="90190" cy="178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xmlns="" id="{8BE610FF-4E06-4957-BD5D-959FD0A9C280}"/>
              </a:ext>
            </a:extLst>
          </p:cNvPr>
          <p:cNvCxnSpPr>
            <a:cxnSpLocks/>
          </p:cNvCxnSpPr>
          <p:nvPr/>
        </p:nvCxnSpPr>
        <p:spPr>
          <a:xfrm flipH="1">
            <a:off x="2713991" y="4931265"/>
            <a:ext cx="36384" cy="120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22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BA1CA6C-8BB1-48FA-B6A6-62016497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5"/>
            <a:ext cx="8209318" cy="1181771"/>
          </a:xfrm>
        </p:spPr>
        <p:txBody>
          <a:bodyPr/>
          <a:lstStyle/>
          <a:p>
            <a:r>
              <a:rPr lang="fr-FR" dirty="0"/>
              <a:t>Zone 2.1 - </a:t>
            </a:r>
            <a:r>
              <a:rPr lang="nl-NL" dirty="0"/>
              <a:t>Toegang tunnel voor aanleg terminus 4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3F595DB-5C98-4BD9-ADEC-F33BC0C4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6" name="Image 5" descr="Une image contenant arbre, extérieur, route, bâtiment&#10;&#10;Description générée automatiquement">
            <a:extLst>
              <a:ext uri="{FF2B5EF4-FFF2-40B4-BE49-F238E27FC236}">
                <a16:creationId xmlns:a16="http://schemas.microsoft.com/office/drawing/2014/main" xmlns="" id="{4DA2D7E7-3CDF-4BC1-BED5-2B64209B6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9" y="1743542"/>
            <a:ext cx="5040000" cy="1892331"/>
          </a:xfrm>
          <a:prstGeom prst="rect">
            <a:avLst/>
          </a:prstGeom>
        </p:spPr>
      </p:pic>
      <p:pic>
        <p:nvPicPr>
          <p:cNvPr id="8" name="Image 7" descr="Une image contenant objet&#10;&#10;Description générée automatiquement">
            <a:extLst>
              <a:ext uri="{FF2B5EF4-FFF2-40B4-BE49-F238E27FC236}">
                <a16:creationId xmlns:a16="http://schemas.microsoft.com/office/drawing/2014/main" xmlns="" id="{739674A4-5720-44BC-BA71-B76EAED11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39" y="1743542"/>
            <a:ext cx="3132000" cy="3944017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E5C8A84-7359-42CF-88B1-699623E8E6A7}"/>
              </a:ext>
            </a:extLst>
          </p:cNvPr>
          <p:cNvGrpSpPr/>
          <p:nvPr/>
        </p:nvGrpSpPr>
        <p:grpSpPr>
          <a:xfrm>
            <a:off x="753752" y="3867983"/>
            <a:ext cx="2713644" cy="1791657"/>
            <a:chOff x="2644700" y="4159433"/>
            <a:chExt cx="2713644" cy="1791657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xmlns="" id="{980648B5-94E9-422D-BF5E-A306E3E27D1E}"/>
                </a:ext>
              </a:extLst>
            </p:cNvPr>
            <p:cNvGrpSpPr/>
            <p:nvPr/>
          </p:nvGrpSpPr>
          <p:grpSpPr>
            <a:xfrm>
              <a:off x="2644700" y="4159433"/>
              <a:ext cx="2713644" cy="287386"/>
              <a:chOff x="2644700" y="4159433"/>
              <a:chExt cx="2713644" cy="28738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498C171B-379D-4435-8290-C8F6B9ABE4B2}"/>
                  </a:ext>
                </a:extLst>
              </p:cNvPr>
              <p:cNvSpPr txBox="1"/>
              <p:nvPr/>
            </p:nvSpPr>
            <p:spPr>
              <a:xfrm>
                <a:off x="3203997" y="4159433"/>
                <a:ext cx="2154347" cy="28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fr-FR" sz="15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Zone </a:t>
                </a:r>
                <a:r>
                  <a:rPr lang="fr-FR" sz="15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tijdelijke</a:t>
                </a:r>
                <a:r>
                  <a:rPr lang="fr-FR" sz="15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5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verharding</a:t>
                </a:r>
                <a:endParaRPr lang="fr-FR" sz="1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xmlns="" id="{156D8B99-B936-4287-BF0C-D64110ABF369}"/>
                  </a:ext>
                </a:extLst>
              </p:cNvPr>
              <p:cNvCxnSpPr/>
              <p:nvPr/>
            </p:nvCxnSpPr>
            <p:spPr>
              <a:xfrm>
                <a:off x="2644700" y="4299414"/>
                <a:ext cx="540000" cy="0"/>
              </a:xfrm>
              <a:prstGeom prst="straightConnector1">
                <a:avLst/>
              </a:prstGeom>
              <a:ln w="38100">
                <a:solidFill>
                  <a:srgbClr val="B2DD83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xmlns="" id="{374D8A8E-A552-489A-8621-4DEAE862F683}"/>
                </a:ext>
              </a:extLst>
            </p:cNvPr>
            <p:cNvGrpSpPr/>
            <p:nvPr/>
          </p:nvGrpSpPr>
          <p:grpSpPr>
            <a:xfrm>
              <a:off x="2655056" y="4678835"/>
              <a:ext cx="1918408" cy="287386"/>
              <a:chOff x="2655056" y="4962920"/>
              <a:chExt cx="1918408" cy="287386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560976DD-4CAA-4B49-ABDE-5E39C511CC7A}"/>
                  </a:ext>
                </a:extLst>
              </p:cNvPr>
              <p:cNvSpPr txBox="1"/>
              <p:nvPr/>
            </p:nvSpPr>
            <p:spPr>
              <a:xfrm>
                <a:off x="3203997" y="4962920"/>
                <a:ext cx="1369467" cy="28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fr-FR" sz="15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Opslagruimte</a:t>
                </a:r>
                <a:endParaRPr lang="fr-FR" sz="1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xmlns="" id="{8CBC9F7D-50B0-414A-B333-40A10C8233C1}"/>
                  </a:ext>
                </a:extLst>
              </p:cNvPr>
              <p:cNvCxnSpPr/>
              <p:nvPr/>
            </p:nvCxnSpPr>
            <p:spPr>
              <a:xfrm>
                <a:off x="2655056" y="5108763"/>
                <a:ext cx="54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49B1FAB0-B819-44EA-B0F8-88B97B14C872}"/>
                </a:ext>
              </a:extLst>
            </p:cNvPr>
            <p:cNvGrpSpPr/>
            <p:nvPr/>
          </p:nvGrpSpPr>
          <p:grpSpPr>
            <a:xfrm>
              <a:off x="2655056" y="5158877"/>
              <a:ext cx="1918407" cy="287386"/>
              <a:chOff x="2655056" y="5576127"/>
              <a:chExt cx="1918407" cy="287386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2F79C789-2F5C-4B45-9F0C-2B1963979044}"/>
                  </a:ext>
                </a:extLst>
              </p:cNvPr>
              <p:cNvSpPr txBox="1"/>
              <p:nvPr/>
            </p:nvSpPr>
            <p:spPr>
              <a:xfrm>
                <a:off x="3203997" y="5576127"/>
                <a:ext cx="1369466" cy="28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fr-FR" sz="15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Verkeer</a:t>
                </a:r>
                <a:endParaRPr lang="fr-FR" sz="1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xmlns="" id="{BD7CC9EA-52F1-4535-BD5D-CC96D9D90865}"/>
                  </a:ext>
                </a:extLst>
              </p:cNvPr>
              <p:cNvCxnSpPr/>
              <p:nvPr/>
            </p:nvCxnSpPr>
            <p:spPr>
              <a:xfrm>
                <a:off x="2655056" y="5729061"/>
                <a:ext cx="540000" cy="0"/>
              </a:xfrm>
              <a:prstGeom prst="straightConnector1">
                <a:avLst/>
              </a:prstGeom>
              <a:ln w="38100">
                <a:solidFill>
                  <a:srgbClr val="2E2E2D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xmlns="" id="{4E788D94-26AF-4B04-863D-4CC8DEBE5CEB}"/>
                </a:ext>
              </a:extLst>
            </p:cNvPr>
            <p:cNvGrpSpPr/>
            <p:nvPr/>
          </p:nvGrpSpPr>
          <p:grpSpPr>
            <a:xfrm>
              <a:off x="2653578" y="5663704"/>
              <a:ext cx="1427155" cy="287386"/>
              <a:chOff x="2653578" y="6107591"/>
              <a:chExt cx="1427155" cy="287386"/>
            </a:xfrm>
          </p:grpSpPr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AD1F9F15-7550-4E15-AD95-018905376F4B}"/>
                  </a:ext>
                </a:extLst>
              </p:cNvPr>
              <p:cNvSpPr txBox="1"/>
              <p:nvPr/>
            </p:nvSpPr>
            <p:spPr>
              <a:xfrm>
                <a:off x="3211334" y="6107591"/>
                <a:ext cx="869399" cy="28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fr-FR" sz="15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Fietsers</a:t>
                </a:r>
                <a:endParaRPr lang="fr-FR" sz="1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xmlns="" id="{EB45371D-B826-4D05-BCAA-27C8262D2CCA}"/>
                  </a:ext>
                </a:extLst>
              </p:cNvPr>
              <p:cNvCxnSpPr/>
              <p:nvPr/>
            </p:nvCxnSpPr>
            <p:spPr>
              <a:xfrm>
                <a:off x="2653578" y="6252844"/>
                <a:ext cx="540000" cy="0"/>
              </a:xfrm>
              <a:prstGeom prst="straightConnector1">
                <a:avLst/>
              </a:prstGeom>
              <a:ln w="38100">
                <a:solidFill>
                  <a:srgbClr val="F2E20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A4402A0-3FA6-487E-A1E0-75E2B2D0F7E2}"/>
              </a:ext>
            </a:extLst>
          </p:cNvPr>
          <p:cNvSpPr txBox="1"/>
          <p:nvPr/>
        </p:nvSpPr>
        <p:spPr>
          <a:xfrm>
            <a:off x="2632636" y="5252272"/>
            <a:ext cx="3043582" cy="4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5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</a:t>
            </a:r>
            <a:r>
              <a:rPr lang="fr-FR" sz="1500" dirty="0" err="1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doorgang</a:t>
            </a:r>
            <a:r>
              <a:rPr lang="fr-FR" sz="15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500" dirty="0" err="1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Albertlaan</a:t>
            </a:r>
            <a:endParaRPr lang="fr-FR" sz="1500" dirty="0">
              <a:solidFill>
                <a:srgbClr val="59A6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500"/>
              </a:lnSpc>
            </a:pPr>
            <a:r>
              <a:rPr lang="fr-FR" sz="15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</a:t>
            </a:r>
            <a:r>
              <a:rPr lang="fr-FR" sz="1500" dirty="0" err="1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verbod</a:t>
            </a:r>
            <a:r>
              <a:rPr lang="fr-FR" sz="15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 err="1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parkeren</a:t>
            </a:r>
            <a:endParaRPr lang="fr-FR" sz="1500" dirty="0">
              <a:solidFill>
                <a:srgbClr val="59A6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03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77BCF4B-100B-489F-A9BC-9FEB042776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94132AC-9597-4FBE-9A3B-36E0A1F28B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355" y="1924081"/>
            <a:ext cx="5011652" cy="3320780"/>
          </a:xfrm>
        </p:spPr>
        <p:txBody>
          <a:bodyPr/>
          <a:lstStyle/>
          <a:p>
            <a:r>
              <a:rPr lang="nl-NL" dirty="0"/>
              <a:t>Werf – </a:t>
            </a:r>
            <a:br>
              <a:rPr lang="nl-NL" dirty="0"/>
            </a:br>
            <a:r>
              <a:rPr lang="nl-NL" dirty="0"/>
              <a:t>Veranderingswerken </a:t>
            </a:r>
            <a:br>
              <a:rPr lang="nl-NL" dirty="0"/>
            </a:br>
            <a:r>
              <a:rPr lang="nl-NL" dirty="0"/>
              <a:t>aan het station : </a:t>
            </a:r>
            <a:br>
              <a:rPr lang="nl-NL" dirty="0"/>
            </a:br>
            <a:r>
              <a:rPr lang="nl-NL" dirty="0"/>
              <a:t>impact op trams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349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Impact TP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D1C334A-4E00-4A7C-923E-B8C4DE8D4228}"/>
              </a:ext>
            </a:extLst>
          </p:cNvPr>
          <p:cNvSpPr txBox="1"/>
          <p:nvPr/>
        </p:nvSpPr>
        <p:spPr>
          <a:xfrm>
            <a:off x="86379" y="1466604"/>
            <a:ext cx="291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Huidig</a:t>
            </a:r>
            <a:endParaRPr lang="fr-FR" b="1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EAE4FBF7-E452-4AB4-A46E-52846E46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" y="2126512"/>
            <a:ext cx="3063596" cy="3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CBC5B57-F9DE-452C-AFE2-34382BE58BCA}"/>
              </a:ext>
            </a:extLst>
          </p:cNvPr>
          <p:cNvSpPr txBox="1"/>
          <p:nvPr/>
        </p:nvSpPr>
        <p:spPr>
          <a:xfrm>
            <a:off x="3091991" y="1475736"/>
            <a:ext cx="291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Midden</a:t>
            </a:r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79DBCC89-F10B-4510-8B4C-7F9CC434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80" y="2117150"/>
            <a:ext cx="2954713" cy="33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830D5E6-1211-471F-BB4D-D7D43C3439D4}"/>
              </a:ext>
            </a:extLst>
          </p:cNvPr>
          <p:cNvSpPr txBox="1"/>
          <p:nvPr/>
        </p:nvSpPr>
        <p:spPr>
          <a:xfrm>
            <a:off x="6104688" y="1475736"/>
            <a:ext cx="334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8920FA78-9C2D-4D27-B746-3B01C80FC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88" y="2101762"/>
            <a:ext cx="2847926" cy="33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5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Impact TP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D1C334A-4E00-4A7C-923E-B8C4DE8D4228}"/>
              </a:ext>
            </a:extLst>
          </p:cNvPr>
          <p:cNvSpPr txBox="1"/>
          <p:nvPr/>
        </p:nvSpPr>
        <p:spPr>
          <a:xfrm>
            <a:off x="86379" y="1513836"/>
            <a:ext cx="291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Midden</a:t>
            </a:r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CBC5B57-F9DE-452C-AFE2-34382BE58BCA}"/>
              </a:ext>
            </a:extLst>
          </p:cNvPr>
          <p:cNvSpPr txBox="1"/>
          <p:nvPr/>
        </p:nvSpPr>
        <p:spPr>
          <a:xfrm>
            <a:off x="3091991" y="1752026"/>
            <a:ext cx="291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830D5E6-1211-471F-BB4D-D7D43C3439D4}"/>
              </a:ext>
            </a:extLst>
          </p:cNvPr>
          <p:cNvSpPr txBox="1"/>
          <p:nvPr/>
        </p:nvSpPr>
        <p:spPr>
          <a:xfrm>
            <a:off x="6104688" y="1752026"/>
            <a:ext cx="334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xmlns="" id="{D474F6CC-E426-4BDF-9E90-B21164EC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6" y="2121358"/>
            <a:ext cx="2836218" cy="3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C:\Users\nleonard\Desktop\Picture1.jpg">
            <a:extLst>
              <a:ext uri="{FF2B5EF4-FFF2-40B4-BE49-F238E27FC236}">
                <a16:creationId xmlns:a16="http://schemas.microsoft.com/office/drawing/2014/main" xmlns="" id="{1739728A-4993-4210-8AA9-6D88F146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88" y="2073191"/>
            <a:ext cx="2869442" cy="34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xmlns="" id="{715942C9-D7A0-4DC0-892A-04FA279B7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" y="2121358"/>
            <a:ext cx="2831826" cy="3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83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Impact TP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D1C334A-4E00-4A7C-923E-B8C4DE8D4228}"/>
              </a:ext>
            </a:extLst>
          </p:cNvPr>
          <p:cNvSpPr txBox="1"/>
          <p:nvPr/>
        </p:nvSpPr>
        <p:spPr>
          <a:xfrm>
            <a:off x="586339" y="1526536"/>
            <a:ext cx="291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TBD</a:t>
            </a:r>
          </a:p>
        </p:txBody>
      </p:sp>
      <p:pic>
        <p:nvPicPr>
          <p:cNvPr id="6" name="Image 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B9B7AB10-B2B4-4338-AE33-D9F6A80F6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b="523"/>
          <a:stretch/>
        </p:blipFill>
        <p:spPr>
          <a:xfrm>
            <a:off x="630195" y="1991456"/>
            <a:ext cx="3323760" cy="39511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5404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8062DAD-EA55-449B-BB1C-3454250AD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09" y="399063"/>
            <a:ext cx="5046394" cy="3480954"/>
          </a:xfrm>
        </p:spPr>
        <p:txBody>
          <a:bodyPr/>
          <a:lstStyle/>
          <a:p>
            <a:r>
              <a:rPr lang="fr-FR" dirty="0" smtClean="0"/>
              <a:t>Info :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2300" dirty="0" smtClean="0">
                <a:hlinkClick r:id="rId2"/>
              </a:rPr>
              <a:t>www.metro3.be</a:t>
            </a:r>
            <a:r>
              <a:rPr lang="fr-FR" sz="2300" dirty="0" smtClean="0"/>
              <a:t> </a:t>
            </a:r>
            <a:br>
              <a:rPr lang="fr-FR" sz="2300" dirty="0" smtClean="0"/>
            </a:br>
            <a:endParaRPr lang="fr-FR" sz="2300" dirty="0" smtClean="0"/>
          </a:p>
          <a:p>
            <a:r>
              <a:rPr lang="fr-FR" dirty="0" smtClean="0"/>
              <a:t>Ombudsman :</a:t>
            </a:r>
          </a:p>
          <a:p>
            <a:r>
              <a:rPr lang="fr-FR" sz="2300" dirty="0" smtClean="0">
                <a:solidFill>
                  <a:schemeClr val="bg1"/>
                </a:solidFill>
                <a:hlinkClick r:id="rId3"/>
              </a:rPr>
              <a:t>ombudsmanM3@mivb.brussels</a:t>
            </a:r>
            <a:endParaRPr lang="fr-FR" sz="2300" dirty="0" smtClean="0">
              <a:solidFill>
                <a:schemeClr val="bg1"/>
              </a:solidFill>
            </a:endParaRPr>
          </a:p>
          <a:p>
            <a:r>
              <a:rPr lang="fr-FR" sz="2300" dirty="0" smtClean="0"/>
              <a:t>0490 52 38 98</a:t>
            </a:r>
          </a:p>
          <a:p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769564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9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95B366ED-0E4C-4971-875D-E8D2617E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378" y="6281380"/>
            <a:ext cx="251352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4971A4-48FE-4A12-8B97-24D41EFAD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857437"/>
          </a:xfrm>
        </p:spPr>
        <p:txBody>
          <a:bodyPr/>
          <a:lstStyle/>
          <a:p>
            <a:r>
              <a:rPr lang="fr-FR" dirty="0" err="1"/>
              <a:t>Waarom</a:t>
            </a:r>
            <a:r>
              <a:rPr lang="fr-FR" dirty="0"/>
              <a:t> de </a:t>
            </a:r>
            <a:r>
              <a:rPr lang="fr-FR" dirty="0" err="1"/>
              <a:t>metro</a:t>
            </a:r>
            <a:r>
              <a:rPr lang="fr-FR" dirty="0"/>
              <a:t>?</a:t>
            </a:r>
          </a:p>
          <a:p>
            <a:endParaRPr lang="fr-FR" dirty="0"/>
          </a:p>
        </p:txBody>
      </p:sp>
      <p:pic>
        <p:nvPicPr>
          <p:cNvPr id="9" name="Espace réservé pour une image  8" descr="Une image contenant bâtiment, passage, scène, cité&#10;&#10;Description générée automatiquement">
            <a:extLst>
              <a:ext uri="{FF2B5EF4-FFF2-40B4-BE49-F238E27FC236}">
                <a16:creationId xmlns:a16="http://schemas.microsoft.com/office/drawing/2014/main" xmlns="" id="{DD4C9128-A7BA-492C-9B0C-29AFF27664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1" b="8541"/>
          <a:stretch>
            <a:fillRect/>
          </a:stretch>
        </p:blipFill>
        <p:spPr>
          <a:xfrm>
            <a:off x="586340" y="1536653"/>
            <a:ext cx="7961312" cy="4392745"/>
          </a:xfrm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xmlns="" id="{310E8EBC-EF97-422D-BB4A-72FCDAA16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37" y="1927069"/>
            <a:ext cx="5724000" cy="357972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xmlns="" id="{F68A8045-20CE-410F-A334-155B25A5897E}"/>
              </a:ext>
            </a:extLst>
          </p:cNvPr>
          <p:cNvSpPr txBox="1"/>
          <p:nvPr/>
        </p:nvSpPr>
        <p:spPr>
          <a:xfrm>
            <a:off x="5295014" y="4267954"/>
            <a:ext cx="1862782" cy="400110"/>
          </a:xfrm>
          <a:prstGeom prst="rect">
            <a:avLst/>
          </a:prstGeom>
          <a:solidFill>
            <a:srgbClr val="F2E2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dirty="0">
                <a:solidFill>
                  <a:srgbClr val="2E2E2D"/>
                </a:solidFill>
                <a:uFill>
                  <a:solidFill>
                    <a:srgbClr val="00FFFF"/>
                  </a:solidFill>
                </a:uFill>
              </a:rPr>
              <a:t>+ 45% in 10 </a:t>
            </a:r>
            <a:r>
              <a:rPr lang="en-US" sz="2000" cap="small" dirty="0" err="1">
                <a:solidFill>
                  <a:srgbClr val="2E2E2D"/>
                </a:solidFill>
                <a:uFill>
                  <a:solidFill>
                    <a:srgbClr val="00FFFF"/>
                  </a:solidFill>
                </a:uFill>
              </a:rPr>
              <a:t>jaar</a:t>
            </a:r>
            <a:endParaRPr lang="en-US" sz="2000" cap="small" dirty="0">
              <a:solidFill>
                <a:srgbClr val="2E2E2D"/>
              </a:solidFill>
              <a:uFill>
                <a:solidFill>
                  <a:srgbClr val="00FFFF"/>
                </a:solidFill>
              </a:u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EA9439-A1BB-4EDF-90FD-66CD4AD84C7F}"/>
              </a:ext>
            </a:extLst>
          </p:cNvPr>
          <p:cNvSpPr/>
          <p:nvPr/>
        </p:nvSpPr>
        <p:spPr>
          <a:xfrm>
            <a:off x="1906864" y="2079083"/>
            <a:ext cx="5370236" cy="30613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A9D5AB7-3711-48E7-830B-D2CFD84C0A5F}"/>
              </a:ext>
            </a:extLst>
          </p:cNvPr>
          <p:cNvSpPr txBox="1"/>
          <p:nvPr/>
        </p:nvSpPr>
        <p:spPr>
          <a:xfrm>
            <a:off x="1884088" y="2042322"/>
            <a:ext cx="4452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</a:rPr>
              <a:t>Frequentie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(in </a:t>
            </a:r>
            <a:r>
              <a:rPr lang="fr-FR" sz="1600" dirty="0" err="1">
                <a:solidFill>
                  <a:schemeClr val="bg1"/>
                </a:solidFill>
              </a:rPr>
              <a:t>miljoenen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reizen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148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train, station, intérieur&#10;&#10;Description générée automatiquement">
            <a:extLst>
              <a:ext uri="{FF2B5EF4-FFF2-40B4-BE49-F238E27FC236}">
                <a16:creationId xmlns:a16="http://schemas.microsoft.com/office/drawing/2014/main" xmlns="" id="{6BC79E27-E0CB-46EF-BF88-D29E1DC4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886"/>
            <a:ext cx="9144000" cy="513199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639417"/>
          </a:xfrm>
        </p:spPr>
        <p:txBody>
          <a:bodyPr/>
          <a:lstStyle/>
          <a:p>
            <a:r>
              <a:rPr lang="fr-FR" dirty="0" err="1"/>
              <a:t>Waarom</a:t>
            </a:r>
            <a:r>
              <a:rPr lang="fr-FR" dirty="0"/>
              <a:t> de </a:t>
            </a:r>
            <a:r>
              <a:rPr lang="fr-FR" dirty="0" err="1"/>
              <a:t>metro</a:t>
            </a:r>
            <a:r>
              <a:rPr lang="fr-FR" dirty="0"/>
              <a:t>?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D1C334A-4E00-4A7C-923E-B8C4DE8D4228}"/>
              </a:ext>
            </a:extLst>
          </p:cNvPr>
          <p:cNvSpPr txBox="1"/>
          <p:nvPr/>
        </p:nvSpPr>
        <p:spPr>
          <a:xfrm>
            <a:off x="233007" y="4911140"/>
            <a:ext cx="8685873" cy="98488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Frequentie: +37% tussen 2010 en 2014</a:t>
            </a:r>
          </a:p>
          <a:p>
            <a:r>
              <a:rPr lang="nl-NL" sz="1700" b="1" spc="-1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 dit tempo is de maximale capaciteit in 2019 bereikt en is het aantal bezoekers in 2023 groter dan het aanbod</a:t>
            </a:r>
            <a:endParaRPr lang="fr-FR" sz="1700" b="1" spc="-100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A0FCD0D2-8692-4CD5-993B-CF172EDEA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1488" r="1215"/>
          <a:stretch/>
        </p:blipFill>
        <p:spPr bwMode="auto">
          <a:xfrm>
            <a:off x="1906802" y="1178805"/>
            <a:ext cx="5295568" cy="352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1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1177567"/>
          </a:xfrm>
        </p:spPr>
        <p:txBody>
          <a:bodyPr/>
          <a:lstStyle/>
          <a:p>
            <a:r>
              <a:rPr lang="nl-NL" dirty="0"/>
              <a:t>De metro verhoogt de capaciteit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xmlns="" id="{1436067B-2E21-41F5-9C76-3FF4E1964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57506"/>
              </p:ext>
            </p:extLst>
          </p:nvPr>
        </p:nvGraphicFramePr>
        <p:xfrm>
          <a:off x="370412" y="1747546"/>
          <a:ext cx="7790824" cy="344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524">
                  <a:extLst>
                    <a:ext uri="{9D8B030D-6E8A-4147-A177-3AD203B41FA5}">
                      <a16:colId xmlns:a16="http://schemas.microsoft.com/office/drawing/2014/main" xmlns="" val="3893395598"/>
                    </a:ext>
                  </a:extLst>
                </a:gridCol>
                <a:gridCol w="2097888">
                  <a:extLst>
                    <a:ext uri="{9D8B030D-6E8A-4147-A177-3AD203B41FA5}">
                      <a16:colId xmlns:a16="http://schemas.microsoft.com/office/drawing/2014/main" xmlns="" val="170341919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xmlns="" val="2047168280"/>
                    </a:ext>
                  </a:extLst>
                </a:gridCol>
                <a:gridCol w="2047562">
                  <a:extLst>
                    <a:ext uri="{9D8B030D-6E8A-4147-A177-3AD203B41FA5}">
                      <a16:colId xmlns:a16="http://schemas.microsoft.com/office/drawing/2014/main" xmlns="" val="2093309677"/>
                    </a:ext>
                  </a:extLst>
                </a:gridCol>
              </a:tblGrid>
              <a:tr h="57050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Jaar</a:t>
                      </a:r>
                      <a:endParaRPr lang="fr-FR" sz="1600" b="1" dirty="0">
                        <a:solidFill>
                          <a:srgbClr val="59A6B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</a:t>
                      </a:r>
                      <a:r>
                        <a:rPr lang="fr-FR" sz="1600" b="1" dirty="0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</a:t>
                      </a:r>
                      <a:r>
                        <a:rPr lang="fr-FR" sz="1600" b="1" dirty="0" err="1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</a:t>
                      </a:r>
                      <a:endParaRPr lang="fr-FR" sz="1600" b="1" dirty="0">
                        <a:solidFill>
                          <a:srgbClr val="59A6B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Rijdend</a:t>
                      </a:r>
                      <a:r>
                        <a:rPr lang="fr-FR" sz="1600" b="1" dirty="0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materieel</a:t>
                      </a:r>
                      <a:endParaRPr lang="fr-FR" sz="1600" b="1" dirty="0">
                        <a:solidFill>
                          <a:srgbClr val="59A6B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Capaciteit</a:t>
                      </a:r>
                      <a:endParaRPr lang="fr-FR" sz="1600" b="1" dirty="0">
                        <a:solidFill>
                          <a:srgbClr val="59A6B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9084570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Eind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2009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Tram 3 et 4 :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6’ op 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elke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lijn</a:t>
                      </a:r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 T3000 / T4000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3 850 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plaatsen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uur</a:t>
                      </a:r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545032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Tram 3 et 4 :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6’ op 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elke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lijn</a:t>
                      </a:r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Alleen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T4000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5 000 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plaatsen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uur</a:t>
                      </a:r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1153685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2014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Tram 3 et 4 :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5’ op 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elke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lijn</a:t>
                      </a:r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Alleen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T4000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6 000 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plaatsen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uur</a:t>
                      </a:r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165378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4342323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</a:t>
                      </a:r>
                      <a:r>
                        <a:rPr lang="fr-FR" sz="1600" b="1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metro</a:t>
                      </a:r>
                      <a:endParaRPr lang="fr-FR" sz="1600" b="1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4’</a:t>
                      </a:r>
                      <a:b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</a:t>
                      </a: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3’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10 700 </a:t>
                      </a:r>
                      <a:r>
                        <a:rPr lang="fr-FR" sz="1600" b="1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plaatsen</a:t>
                      </a:r>
                      <a: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600" b="1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uur</a:t>
                      </a:r>
                      <a: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14 300 </a:t>
                      </a:r>
                      <a:r>
                        <a:rPr lang="fr-FR" sz="1600" b="1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plaatsen</a:t>
                      </a:r>
                      <a: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600" b="1" dirty="0" err="1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uur</a:t>
                      </a:r>
                      <a:endParaRPr lang="fr-FR" sz="1600" b="1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3971676"/>
                  </a:ext>
                </a:extLst>
              </a:tr>
            </a:tbl>
          </a:graphicData>
        </a:graphic>
      </p:graphicFrame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74AEDDEC-02E8-4F91-AD88-E65C86D93377}"/>
              </a:ext>
            </a:extLst>
          </p:cNvPr>
          <p:cNvCxnSpPr>
            <a:cxnSpLocks/>
          </p:cNvCxnSpPr>
          <p:nvPr/>
        </p:nvCxnSpPr>
        <p:spPr bwMode="auto">
          <a:xfrm>
            <a:off x="370412" y="4401599"/>
            <a:ext cx="7642263" cy="0"/>
          </a:xfrm>
          <a:prstGeom prst="line">
            <a:avLst/>
          </a:prstGeom>
          <a:solidFill>
            <a:schemeClr val="tx1"/>
          </a:solidFill>
          <a:ln w="57150">
            <a:solidFill>
              <a:srgbClr val="59A6B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CADB3F81-831C-4909-8AD9-741E1EE1AA92}"/>
              </a:ext>
            </a:extLst>
          </p:cNvPr>
          <p:cNvSpPr txBox="1">
            <a:spLocks/>
          </p:cNvSpPr>
          <p:nvPr/>
        </p:nvSpPr>
        <p:spPr bwMode="auto">
          <a:xfrm>
            <a:off x="2788115" y="4173865"/>
            <a:ext cx="2797570" cy="32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55650" indent="-341313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071563" indent="-179388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420813" indent="-193675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1770063" indent="-179388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2272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6844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1416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5988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BE" altLang="fr-FR" sz="1800" b="1" dirty="0" err="1">
                <a:solidFill>
                  <a:srgbClr val="59A6BD"/>
                </a:solidFill>
                <a:latin typeface="+mn-lt"/>
              </a:rPr>
              <a:t>Bezetting</a:t>
            </a:r>
            <a:r>
              <a:rPr lang="fr-BE" altLang="fr-FR" sz="1800" b="1" dirty="0">
                <a:solidFill>
                  <a:srgbClr val="59A6BD"/>
                </a:solidFill>
                <a:latin typeface="+mn-lt"/>
              </a:rPr>
              <a:t> </a:t>
            </a:r>
            <a:r>
              <a:rPr lang="fr-BE" altLang="fr-FR" sz="1800" b="1" dirty="0" err="1">
                <a:solidFill>
                  <a:srgbClr val="59A6BD"/>
                </a:solidFill>
                <a:latin typeface="+mn-lt"/>
              </a:rPr>
              <a:t>infrastructuur</a:t>
            </a:r>
            <a:endParaRPr lang="fr-BE" altLang="fr-FR" sz="1800" b="1" dirty="0">
              <a:solidFill>
                <a:srgbClr val="59A6BD"/>
              </a:solidFill>
              <a:latin typeface="+mn-lt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2A7BB638-21B9-4183-BB67-006390D96F37}"/>
              </a:ext>
            </a:extLst>
          </p:cNvPr>
          <p:cNvSpPr txBox="1">
            <a:spLocks/>
          </p:cNvSpPr>
          <p:nvPr/>
        </p:nvSpPr>
        <p:spPr bwMode="auto">
          <a:xfrm>
            <a:off x="8081552" y="3708510"/>
            <a:ext cx="994229" cy="693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55650" indent="-341313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071563" indent="-179388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420813" indent="-193675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1770063" indent="-179388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2272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6844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1416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5988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  <a:t>+78 %</a:t>
            </a:r>
            <a:b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</a:br>
            <a: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  <a:t>à </a:t>
            </a:r>
            <a:b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</a:br>
            <a: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  <a:t>+138 %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40F850EF-DAAF-4519-B26A-DECE107ABFF4}"/>
              </a:ext>
            </a:extLst>
          </p:cNvPr>
          <p:cNvSpPr/>
          <p:nvPr/>
        </p:nvSpPr>
        <p:spPr>
          <a:xfrm rot="1582299">
            <a:off x="7315898" y="3839648"/>
            <a:ext cx="859118" cy="1146714"/>
          </a:xfrm>
          <a:prstGeom prst="arc">
            <a:avLst>
              <a:gd name="adj1" fmla="val 16200000"/>
              <a:gd name="adj2" fmla="val 1320480"/>
            </a:avLst>
          </a:prstGeom>
          <a:noFill/>
          <a:ln w="57150">
            <a:solidFill>
              <a:srgbClr val="59A6BD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8D0566A9-5CA2-4B55-9995-C4E373B9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5DD8FB1-38B2-4055-9193-7EE2E49DB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5"/>
            <a:ext cx="8150996" cy="682694"/>
          </a:xfrm>
        </p:spPr>
        <p:txBody>
          <a:bodyPr/>
          <a:lstStyle/>
          <a:p>
            <a:r>
              <a:rPr lang="fr-FR" dirty="0" err="1"/>
              <a:t>Reistijden</a:t>
            </a:r>
            <a:endParaRPr lang="fr-FR" dirty="0"/>
          </a:p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4558725B-73DA-47BF-B4F3-659B3476B83E}"/>
              </a:ext>
            </a:extLst>
          </p:cNvPr>
          <p:cNvGrpSpPr/>
          <p:nvPr/>
        </p:nvGrpSpPr>
        <p:grpSpPr>
          <a:xfrm>
            <a:off x="518926" y="1561060"/>
            <a:ext cx="8077391" cy="4252092"/>
            <a:chOff x="501508" y="1378187"/>
            <a:chExt cx="8077391" cy="4252092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5F3200E6-3B0A-44DF-8ABA-79B2A6B8EB93}"/>
                </a:ext>
              </a:extLst>
            </p:cNvPr>
            <p:cNvGrpSpPr/>
            <p:nvPr/>
          </p:nvGrpSpPr>
          <p:grpSpPr>
            <a:xfrm>
              <a:off x="3374586" y="1378187"/>
              <a:ext cx="2298651" cy="784992"/>
              <a:chOff x="3374586" y="3311762"/>
              <a:chExt cx="2298651" cy="784992"/>
            </a:xfrm>
          </p:grpSpPr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xmlns="" id="{1732026F-BC63-49D0-875C-E0EF6830416E}"/>
                  </a:ext>
                </a:extLst>
              </p:cNvPr>
              <p:cNvSpPr txBox="1"/>
              <p:nvPr/>
            </p:nvSpPr>
            <p:spPr>
              <a:xfrm>
                <a:off x="3531953" y="3311762"/>
                <a:ext cx="1961609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41 mn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xmlns="" id="{811613C7-8291-412A-93A4-23081BD9BF75}"/>
                  </a:ext>
                </a:extLst>
              </p:cNvPr>
              <p:cNvSpPr txBox="1"/>
              <p:nvPr/>
            </p:nvSpPr>
            <p:spPr>
              <a:xfrm>
                <a:off x="3374586" y="3848353"/>
                <a:ext cx="2298651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 </a:t>
                </a:r>
                <a:r>
                  <a:rPr lang="fr-FR" sz="1200" dirty="0" err="1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overstap</a:t>
                </a:r>
                <a:r>
                  <a:rPr lang="fr-FR" sz="12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46237947-A8A6-4205-945B-3F64CAFF0172}"/>
                </a:ext>
              </a:extLst>
            </p:cNvPr>
            <p:cNvSpPr txBox="1"/>
            <p:nvPr/>
          </p:nvSpPr>
          <p:spPr>
            <a:xfrm>
              <a:off x="511033" y="1513979"/>
              <a:ext cx="291886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Bordet – Albert :</a:t>
              </a:r>
              <a:endParaRPr lang="fr-FR" sz="12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D4B61CF4-903A-4957-B59B-1EAB13A0895B}"/>
                </a:ext>
              </a:extLst>
            </p:cNvPr>
            <p:cNvGrpSpPr/>
            <p:nvPr/>
          </p:nvGrpSpPr>
          <p:grpSpPr>
            <a:xfrm>
              <a:off x="5425464" y="1669911"/>
              <a:ext cx="1477934" cy="161526"/>
              <a:chOff x="5425464" y="3603486"/>
              <a:chExt cx="1477934" cy="161526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xmlns="" id="{69736520-0CE0-45FF-A36F-27175E2F872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xmlns="" id="{05AA24BA-0417-4458-8D4B-74EAC3C93054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xmlns="" id="{53CEE208-98CC-4836-9B53-7E1A0ED83309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BB0BF0EE-067B-4614-8072-4105212E90CB}"/>
                </a:ext>
              </a:extLst>
            </p:cNvPr>
            <p:cNvGrpSpPr/>
            <p:nvPr/>
          </p:nvGrpSpPr>
          <p:grpSpPr>
            <a:xfrm>
              <a:off x="6848475" y="1383044"/>
              <a:ext cx="1730424" cy="775467"/>
              <a:chOff x="6848475" y="3316619"/>
              <a:chExt cx="1730424" cy="775467"/>
            </a:xfrm>
          </p:grpSpPr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xmlns="" id="{E76F3B93-7E87-4F1A-AE33-50DC1C8F2293}"/>
                  </a:ext>
                </a:extLst>
              </p:cNvPr>
              <p:cNvSpPr txBox="1"/>
              <p:nvPr/>
            </p:nvSpPr>
            <p:spPr>
              <a:xfrm>
                <a:off x="6848475" y="3316619"/>
                <a:ext cx="1730424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mn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xmlns="" id="{2132CF8E-E344-48F7-903B-4FEF920D9545}"/>
                  </a:ext>
                </a:extLst>
              </p:cNvPr>
              <p:cNvSpPr txBox="1"/>
              <p:nvPr/>
            </p:nvSpPr>
            <p:spPr>
              <a:xfrm>
                <a:off x="7028150" y="3843685"/>
                <a:ext cx="1349809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fr-FR" sz="12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Rechtstreeks</a:t>
                </a: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A14CE945-9298-4952-9AFB-E4620ECC2AEB}"/>
                </a:ext>
              </a:extLst>
            </p:cNvPr>
            <p:cNvGrpSpPr/>
            <p:nvPr/>
          </p:nvGrpSpPr>
          <p:grpSpPr>
            <a:xfrm>
              <a:off x="3374586" y="2235437"/>
              <a:ext cx="2298651" cy="784992"/>
              <a:chOff x="3374586" y="3311762"/>
              <a:chExt cx="2298651" cy="784992"/>
            </a:xfrm>
          </p:grpSpPr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xmlns="" id="{489E3304-4C92-40DB-B48E-AC9CB306C0F8}"/>
                  </a:ext>
                </a:extLst>
              </p:cNvPr>
              <p:cNvSpPr txBox="1"/>
              <p:nvPr/>
            </p:nvSpPr>
            <p:spPr>
              <a:xfrm>
                <a:off x="3531953" y="3311762"/>
                <a:ext cx="1961609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33 mn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xmlns="" id="{FFA62531-65F8-4FED-8A16-D1D169423CF0}"/>
                  </a:ext>
                </a:extLst>
              </p:cNvPr>
              <p:cNvSpPr txBox="1"/>
              <p:nvPr/>
            </p:nvSpPr>
            <p:spPr>
              <a:xfrm>
                <a:off x="3374586" y="3848353"/>
                <a:ext cx="2298651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 </a:t>
                </a:r>
                <a:r>
                  <a:rPr lang="fr-FR" sz="1200" dirty="0" err="1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overstap</a:t>
                </a:r>
                <a:r>
                  <a:rPr lang="fr-FR" sz="12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</p:txBody>
          </p:sp>
        </p:grp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xmlns="" id="{7454AF19-18B7-4028-9921-90B968532200}"/>
                </a:ext>
              </a:extLst>
            </p:cNvPr>
            <p:cNvSpPr txBox="1"/>
            <p:nvPr/>
          </p:nvSpPr>
          <p:spPr>
            <a:xfrm>
              <a:off x="511033" y="2371229"/>
              <a:ext cx="32294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Bordet – </a:t>
              </a:r>
              <a:r>
                <a:rPr lang="fr-FR" sz="2500" dirty="0" err="1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Zuidstation</a:t>
              </a:r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:</a:t>
              </a:r>
              <a:endParaRPr lang="fr-FR" sz="12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xmlns="" id="{7D4E8986-DE51-4C15-B4DE-8563F3E03A96}"/>
                </a:ext>
              </a:extLst>
            </p:cNvPr>
            <p:cNvGrpSpPr/>
            <p:nvPr/>
          </p:nvGrpSpPr>
          <p:grpSpPr>
            <a:xfrm>
              <a:off x="5425464" y="2527161"/>
              <a:ext cx="1477934" cy="161526"/>
              <a:chOff x="5425464" y="3603486"/>
              <a:chExt cx="1477934" cy="161526"/>
            </a:xfrm>
          </p:grpSpPr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xmlns="" id="{B0B1AB38-C57D-4C3A-B063-EC3C21AC4D6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xmlns="" id="{C9B290C6-E4F1-4672-BF80-5B4B9F49C82B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xmlns="" id="{1348199B-3048-40B3-B9B6-6F5EE38B9191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xmlns="" id="{74D47278-9BCA-4976-941D-5C77E582D05B}"/>
                </a:ext>
              </a:extLst>
            </p:cNvPr>
            <p:cNvGrpSpPr/>
            <p:nvPr/>
          </p:nvGrpSpPr>
          <p:grpSpPr>
            <a:xfrm>
              <a:off x="6848475" y="2240294"/>
              <a:ext cx="1730424" cy="775467"/>
              <a:chOff x="6848475" y="3316619"/>
              <a:chExt cx="1730424" cy="775467"/>
            </a:xfrm>
          </p:grpSpPr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E260642B-1685-4074-8722-73E8FA54ADE9}"/>
                  </a:ext>
                </a:extLst>
              </p:cNvPr>
              <p:cNvSpPr txBox="1"/>
              <p:nvPr/>
            </p:nvSpPr>
            <p:spPr>
              <a:xfrm>
                <a:off x="6848475" y="3316619"/>
                <a:ext cx="1730424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mn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xmlns="" id="{BBB54A71-691F-46BF-A0D7-5DF9EEFDB374}"/>
                  </a:ext>
                </a:extLst>
              </p:cNvPr>
              <p:cNvSpPr txBox="1"/>
              <p:nvPr/>
            </p:nvSpPr>
            <p:spPr>
              <a:xfrm>
                <a:off x="7028150" y="3843685"/>
                <a:ext cx="1349809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fr-FR" sz="12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Rechtstreeks</a:t>
                </a: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xmlns="" id="{7788987F-2807-42F4-BCE1-90346D026915}"/>
                </a:ext>
              </a:extLst>
            </p:cNvPr>
            <p:cNvGrpSpPr/>
            <p:nvPr/>
          </p:nvGrpSpPr>
          <p:grpSpPr>
            <a:xfrm>
              <a:off x="3374586" y="3102212"/>
              <a:ext cx="2298651" cy="784992"/>
              <a:chOff x="3374586" y="3311762"/>
              <a:chExt cx="2298651" cy="784992"/>
            </a:xfrm>
          </p:grpSpPr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xmlns="" id="{C4477E34-513C-41FD-824D-333D36A4A158}"/>
                  </a:ext>
                </a:extLst>
              </p:cNvPr>
              <p:cNvSpPr txBox="1"/>
              <p:nvPr/>
            </p:nvSpPr>
            <p:spPr>
              <a:xfrm>
                <a:off x="3531953" y="3311762"/>
                <a:ext cx="1961609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 mn</a:t>
                </a: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xmlns="" id="{F8A125B2-7DA0-459D-BBB8-33DE6DC9DD78}"/>
                  </a:ext>
                </a:extLst>
              </p:cNvPr>
              <p:cNvSpPr txBox="1"/>
              <p:nvPr/>
            </p:nvSpPr>
            <p:spPr>
              <a:xfrm>
                <a:off x="3374586" y="3848353"/>
                <a:ext cx="2298651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 smtClean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fr-FR" sz="1200" dirty="0" err="1" smtClean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Rechtstreeks</a:t>
                </a:r>
                <a:r>
                  <a:rPr lang="fr-FR" sz="1200" dirty="0" smtClean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fr-FR" sz="1200" dirty="0">
                  <a:solidFill>
                    <a:srgbClr val="59A6B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xmlns="" id="{504D2F97-EF6C-458A-8E16-EE6CCB3039FF}"/>
                </a:ext>
              </a:extLst>
            </p:cNvPr>
            <p:cNvSpPr txBox="1"/>
            <p:nvPr/>
          </p:nvSpPr>
          <p:spPr>
            <a:xfrm>
              <a:off x="511033" y="3238004"/>
              <a:ext cx="32294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Albert – Rogier :</a:t>
              </a:r>
              <a:endParaRPr lang="fr-FR" sz="12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xmlns="" id="{B02193C7-6F3B-490D-86D3-8C0086D650F1}"/>
                </a:ext>
              </a:extLst>
            </p:cNvPr>
            <p:cNvGrpSpPr/>
            <p:nvPr/>
          </p:nvGrpSpPr>
          <p:grpSpPr>
            <a:xfrm>
              <a:off x="5425464" y="3393936"/>
              <a:ext cx="1477934" cy="161526"/>
              <a:chOff x="5425464" y="3603486"/>
              <a:chExt cx="1477934" cy="161526"/>
            </a:xfrm>
          </p:grpSpPr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xmlns="" id="{15F67E3D-431F-4BCD-A4B5-1F52B0F1B72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xmlns="" id="{C3AC4F86-8AEC-43E9-9DF8-6EF84F5C78D9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xmlns="" id="{DC33DB5F-ACF4-41C4-92F7-2A6EB792D1B0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xmlns="" id="{78186835-FDC4-434B-8CF5-7A1C8349192F}"/>
                </a:ext>
              </a:extLst>
            </p:cNvPr>
            <p:cNvGrpSpPr/>
            <p:nvPr/>
          </p:nvGrpSpPr>
          <p:grpSpPr>
            <a:xfrm>
              <a:off x="6848475" y="3107069"/>
              <a:ext cx="1730424" cy="775467"/>
              <a:chOff x="6848475" y="3316619"/>
              <a:chExt cx="1730424" cy="775467"/>
            </a:xfrm>
          </p:grpSpPr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xmlns="" id="{2561AD9B-4B2F-45C8-A6F1-99CF3542E25D}"/>
                  </a:ext>
                </a:extLst>
              </p:cNvPr>
              <p:cNvSpPr txBox="1"/>
              <p:nvPr/>
            </p:nvSpPr>
            <p:spPr>
              <a:xfrm>
                <a:off x="6848475" y="3316619"/>
                <a:ext cx="1730424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mn</a:t>
                </a:r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xmlns="" id="{42D0CB92-E9D3-48FE-9AE3-F2683D5DC43A}"/>
                  </a:ext>
                </a:extLst>
              </p:cNvPr>
              <p:cNvSpPr txBox="1"/>
              <p:nvPr/>
            </p:nvSpPr>
            <p:spPr>
              <a:xfrm>
                <a:off x="7028150" y="3843685"/>
                <a:ext cx="1349809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fr-FR" sz="12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Rechtstreeks</a:t>
                </a: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xmlns="" id="{397459D0-2B51-46D7-A8BB-AAF19D087D8F}"/>
                </a:ext>
              </a:extLst>
            </p:cNvPr>
            <p:cNvSpPr txBox="1"/>
            <p:nvPr/>
          </p:nvSpPr>
          <p:spPr>
            <a:xfrm>
              <a:off x="3531953" y="4004512"/>
              <a:ext cx="1888205" cy="86177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500" b="1" spc="-100" dirty="0" err="1">
                  <a:solidFill>
                    <a:srgbClr val="59A6B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Aansluiting</a:t>
              </a:r>
              <a:r>
                <a:rPr lang="fr-FR" sz="2500" b="1" spc="-100" dirty="0">
                  <a:solidFill>
                    <a:srgbClr val="59A6B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Bus-Tram 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xmlns="" id="{1DC69EE1-0C70-4D7E-9B4D-110F0C1BCC70}"/>
                </a:ext>
              </a:extLst>
            </p:cNvPr>
            <p:cNvSpPr txBox="1"/>
            <p:nvPr/>
          </p:nvSpPr>
          <p:spPr>
            <a:xfrm>
              <a:off x="511033" y="4209554"/>
              <a:ext cx="32294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NOH – Beurs :</a:t>
              </a:r>
            </a:p>
          </p:txBody>
        </p: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xmlns="" id="{05E6F4E2-C39A-4DC8-8A7E-7EB10838481F}"/>
                </a:ext>
              </a:extLst>
            </p:cNvPr>
            <p:cNvGrpSpPr/>
            <p:nvPr/>
          </p:nvGrpSpPr>
          <p:grpSpPr>
            <a:xfrm>
              <a:off x="5425464" y="4365486"/>
              <a:ext cx="1477934" cy="161526"/>
              <a:chOff x="5425464" y="3603486"/>
              <a:chExt cx="1477934" cy="161526"/>
            </a:xfrm>
          </p:grpSpPr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xmlns="" id="{2AB5E8B5-2713-4F07-9615-7D6D1FACE33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xmlns="" id="{DA8AA87C-7E79-4968-A5C3-7EC70CF940F2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xmlns="" id="{C66D8C09-0A22-4E61-BEC9-2000DD402559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xmlns="" id="{F6891994-DCB9-4112-90AE-1654152097D8}"/>
                </a:ext>
              </a:extLst>
            </p:cNvPr>
            <p:cNvSpPr txBox="1"/>
            <p:nvPr/>
          </p:nvSpPr>
          <p:spPr>
            <a:xfrm>
              <a:off x="6848475" y="4009369"/>
              <a:ext cx="1730424" cy="86177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500" b="1" spc="-100" dirty="0" err="1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Aansluiting</a:t>
              </a:r>
              <a:r>
                <a:rPr lang="fr-FR" sz="2500" b="1" spc="-1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Bus-Métro</a:t>
              </a:r>
            </a:p>
          </p:txBody>
        </p:sp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xmlns="" id="{3C2B3104-6DA4-42E6-B6CB-B9CFD04A24C4}"/>
                </a:ext>
              </a:extLst>
            </p:cNvPr>
            <p:cNvGrpSpPr/>
            <p:nvPr/>
          </p:nvGrpSpPr>
          <p:grpSpPr>
            <a:xfrm>
              <a:off x="3365061" y="4845287"/>
              <a:ext cx="2298651" cy="784992"/>
              <a:chOff x="3374586" y="3311762"/>
              <a:chExt cx="2298651" cy="784992"/>
            </a:xfrm>
          </p:grpSpPr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xmlns="" id="{A7C6D9A7-73B8-4379-824F-639E1A737294}"/>
                  </a:ext>
                </a:extLst>
              </p:cNvPr>
              <p:cNvSpPr txBox="1"/>
              <p:nvPr/>
            </p:nvSpPr>
            <p:spPr>
              <a:xfrm>
                <a:off x="3531953" y="3311762"/>
                <a:ext cx="1961609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09 mn</a:t>
                </a:r>
              </a:p>
            </p:txBody>
          </p:sp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xmlns="" id="{399097BE-E66C-48F7-A072-D2C24143F07D}"/>
                  </a:ext>
                </a:extLst>
              </p:cNvPr>
              <p:cNvSpPr txBox="1"/>
              <p:nvPr/>
            </p:nvSpPr>
            <p:spPr>
              <a:xfrm>
                <a:off x="3374586" y="3848353"/>
                <a:ext cx="2298651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(TRAM) </a:t>
                </a:r>
              </a:p>
            </p:txBody>
          </p:sp>
        </p:grp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xmlns="" id="{B2C87A5B-9711-40D9-B622-3177919AB88B}"/>
                </a:ext>
              </a:extLst>
            </p:cNvPr>
            <p:cNvSpPr txBox="1"/>
            <p:nvPr/>
          </p:nvSpPr>
          <p:spPr>
            <a:xfrm>
              <a:off x="501508" y="4981079"/>
              <a:ext cx="32294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err="1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Verboeckh</a:t>
              </a:r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– Noord :</a:t>
              </a:r>
            </a:p>
          </p:txBody>
        </p:sp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9651AFC9-145B-4E05-95E0-0E18F46ADD9F}"/>
                </a:ext>
              </a:extLst>
            </p:cNvPr>
            <p:cNvGrpSpPr/>
            <p:nvPr/>
          </p:nvGrpSpPr>
          <p:grpSpPr>
            <a:xfrm>
              <a:off x="5415939" y="5137011"/>
              <a:ext cx="1477934" cy="161526"/>
              <a:chOff x="5425464" y="3603486"/>
              <a:chExt cx="1477934" cy="161526"/>
            </a:xfrm>
          </p:grpSpPr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xmlns="" id="{C24C2FA8-C592-4D90-8008-00DB256F42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xmlns="" id="{08A55298-0417-4E3A-BA7B-53754E43C317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1" name="Ellipse 100">
                <a:extLst>
                  <a:ext uri="{FF2B5EF4-FFF2-40B4-BE49-F238E27FC236}">
                    <a16:creationId xmlns:a16="http://schemas.microsoft.com/office/drawing/2014/main" xmlns="" id="{2ED75D26-3595-4A38-832E-47AF01398FB2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xmlns="" id="{A2203CD9-F2CC-4848-AC5D-7E185F38FC68}"/>
                </a:ext>
              </a:extLst>
            </p:cNvPr>
            <p:cNvGrpSpPr/>
            <p:nvPr/>
          </p:nvGrpSpPr>
          <p:grpSpPr>
            <a:xfrm>
              <a:off x="6838950" y="4850144"/>
              <a:ext cx="1730424" cy="775467"/>
              <a:chOff x="6848475" y="3316619"/>
              <a:chExt cx="1730424" cy="775467"/>
            </a:xfrm>
          </p:grpSpPr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xmlns="" id="{22238749-64DE-46D1-B1FB-3D33084769F3}"/>
                  </a:ext>
                </a:extLst>
              </p:cNvPr>
              <p:cNvSpPr txBox="1"/>
              <p:nvPr/>
            </p:nvSpPr>
            <p:spPr>
              <a:xfrm>
                <a:off x="6848475" y="3316619"/>
                <a:ext cx="1730424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04 mn</a:t>
                </a:r>
              </a:p>
            </p:txBody>
          </p: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xmlns="" id="{DA052D9B-48EB-45B4-860E-84317B079F7A}"/>
                  </a:ext>
                </a:extLst>
              </p:cNvPr>
              <p:cNvSpPr txBox="1"/>
              <p:nvPr/>
            </p:nvSpPr>
            <p:spPr>
              <a:xfrm>
                <a:off x="7028150" y="3843685"/>
                <a:ext cx="1349809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(M</a:t>
                </a:r>
                <a:r>
                  <a:rPr lang="fr-FR" sz="1200" cap="all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TRO)</a:t>
                </a:r>
              </a:p>
            </p:txBody>
          </p:sp>
        </p:grpSp>
      </p:grpSp>
      <p:pic>
        <p:nvPicPr>
          <p:cNvPr id="12" name="Image 11" descr="Une image contenant objet&#10;&#10;Description générée automatiquement">
            <a:extLst>
              <a:ext uri="{FF2B5EF4-FFF2-40B4-BE49-F238E27FC236}">
                <a16:creationId xmlns:a16="http://schemas.microsoft.com/office/drawing/2014/main" xmlns="" id="{88CEA356-5A18-4883-B454-024BE9342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85" y="878225"/>
            <a:ext cx="503227" cy="684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0E151DA-395E-4813-A860-1F1C7BAD1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46" y="834054"/>
            <a:ext cx="74690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FD514C-93F8-44D1-9313-640D96DED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Frequentie</a:t>
            </a:r>
            <a:endParaRPr lang="fr-FR" dirty="0"/>
          </a:p>
          <a:p>
            <a:endParaRPr lang="fr-FR" dirty="0"/>
          </a:p>
        </p:txBody>
      </p:sp>
      <p:pic>
        <p:nvPicPr>
          <p:cNvPr id="7" name="Espace réservé pour une image  6" descr="Une image contenant intérieur, plancher, cuisine&#10;&#10;Description générée automatiquement">
            <a:extLst>
              <a:ext uri="{FF2B5EF4-FFF2-40B4-BE49-F238E27FC236}">
                <a16:creationId xmlns:a16="http://schemas.microsoft.com/office/drawing/2014/main" xmlns="" id="{369DB37E-DC16-4AB1-9973-899E04A77D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r="12781"/>
          <a:stretch>
            <a:fillRect/>
          </a:stretch>
        </p:blipFill>
        <p:spPr/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B3BBC91-2997-4D9C-9E78-52E8FC15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1DE6CC93-3CA9-40B1-AC0D-552A997AC2FD}"/>
              </a:ext>
            </a:extLst>
          </p:cNvPr>
          <p:cNvGrpSpPr/>
          <p:nvPr/>
        </p:nvGrpSpPr>
        <p:grpSpPr>
          <a:xfrm>
            <a:off x="6341968" y="2846077"/>
            <a:ext cx="2326597" cy="1282264"/>
            <a:chOff x="6341968" y="1443616"/>
            <a:chExt cx="2326597" cy="1282264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52E5B223-DCF1-4A38-AD7C-68E6F1DA0CC1}"/>
                </a:ext>
              </a:extLst>
            </p:cNvPr>
            <p:cNvSpPr txBox="1"/>
            <p:nvPr/>
          </p:nvSpPr>
          <p:spPr>
            <a:xfrm>
              <a:off x="6341968" y="1443616"/>
              <a:ext cx="2215691" cy="96949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fr-FR" sz="5700" b="1" dirty="0">
                  <a:solidFill>
                    <a:srgbClr val="F2E2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mn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E3ECBE3D-DE04-45A8-AFC6-85CD1893C6CB}"/>
                </a:ext>
              </a:extLst>
            </p:cNvPr>
            <p:cNvSpPr txBox="1"/>
            <p:nvPr/>
          </p:nvSpPr>
          <p:spPr>
            <a:xfrm>
              <a:off x="6341969" y="2194452"/>
              <a:ext cx="2326596" cy="53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nl-NL" sz="17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Elke 3 minuten één metro tijdens de spits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73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FD514C-93F8-44D1-9313-640D96DED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Comfort</a:t>
            </a:r>
            <a:endParaRPr lang="fr-FR" dirty="0"/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B3BBC91-2997-4D9C-9E78-52E8FC15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8" name="Espace réservé pour une image  7" descr="Une image contenant plancher, intérieur, mur, bâtiment&#10;&#10;Description générée automatiquement">
            <a:extLst>
              <a:ext uri="{FF2B5EF4-FFF2-40B4-BE49-F238E27FC236}">
                <a16:creationId xmlns:a16="http://schemas.microsoft.com/office/drawing/2014/main" xmlns="" id="{8272C99A-EE84-4811-8142-5E34F067EA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r="20197"/>
          <a:stretch>
            <a:fillRect/>
          </a:stretch>
        </p:blipFill>
        <p:spPr>
          <a:xfrm>
            <a:off x="586340" y="1838664"/>
            <a:ext cx="5436636" cy="4114800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5D10AE1-DC59-4EB9-9190-A31858E9F269}"/>
              </a:ext>
            </a:extLst>
          </p:cNvPr>
          <p:cNvSpPr txBox="1"/>
          <p:nvPr/>
        </p:nvSpPr>
        <p:spPr>
          <a:xfrm>
            <a:off x="6298423" y="2973059"/>
            <a:ext cx="2566899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fr-FR" sz="1700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Toegankelijk</a:t>
            </a:r>
            <a:r>
              <a:rPr lang="fr-FR" sz="17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fr-FR" sz="17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iedereen</a:t>
            </a:r>
            <a:endParaRPr lang="fr-FR" sz="1700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endParaRPr lang="fr-FR" sz="1700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4DBD89A-10D2-4317-B6D9-591DDA392ABB}"/>
              </a:ext>
            </a:extLst>
          </p:cNvPr>
          <p:cNvSpPr txBox="1"/>
          <p:nvPr/>
        </p:nvSpPr>
        <p:spPr>
          <a:xfrm>
            <a:off x="6298424" y="4970909"/>
            <a:ext cx="2566900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fr-FR" sz="1700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Comfortabele</a:t>
            </a:r>
            <a:r>
              <a:rPr lang="fr-FR" sz="17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dirty="0" err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voertuigen</a:t>
            </a:r>
            <a:endParaRPr lang="fr-FR" sz="1700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endParaRPr lang="fr-FR" sz="1700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14">
            <a:extLst>
              <a:ext uri="{FF2B5EF4-FFF2-40B4-BE49-F238E27FC236}">
                <a16:creationId xmlns:a16="http://schemas.microsoft.com/office/drawing/2014/main" xmlns="" id="{1027E39C-A8D5-4381-A2D4-CF96D7D24D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1722" y="2069337"/>
            <a:ext cx="900000" cy="900000"/>
          </a:xfrm>
          <a:prstGeom prst="rect">
            <a:avLst/>
          </a:prstGeom>
          <a:noFill/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xmlns="" id="{0CDF7AF9-9E34-40E7-A12B-C66CAD202C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75722" y="3998909"/>
            <a:ext cx="972000" cy="9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6291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arit M3 - le 12 09 2019.potm" id="{5C42921F-DE5D-4F49-9006-4AD6648E64FE}" vid="{D1CC24B0-9978-46B9-807A-2784EC7E56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 M3 - le 12 09 2019</Template>
  <TotalTime>683</TotalTime>
  <Words>573</Words>
  <Application>Microsoft Office PowerPoint</Application>
  <PresentationFormat>On-screen Show (4:3)</PresentationFormat>
  <Paragraphs>212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MS PGothic</vt:lpstr>
      <vt:lpstr>Arial</vt:lpstr>
      <vt:lpstr>Calibri</vt:lpstr>
      <vt:lpstr>Reef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GRAPH'&amp;CO</dc:creator>
  <cp:lastModifiedBy>Debouck Laetitia</cp:lastModifiedBy>
  <cp:revision>148</cp:revision>
  <dcterms:created xsi:type="dcterms:W3CDTF">2019-09-13T05:17:32Z</dcterms:created>
  <dcterms:modified xsi:type="dcterms:W3CDTF">2019-09-17T14:49:17Z</dcterms:modified>
</cp:coreProperties>
</file>